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2"/>
    <p:sldMasterId id="2147483670" r:id="rId3"/>
    <p:sldMasterId id="2147483682" r:id="rId4"/>
    <p:sldMasterId id="2147483694" r:id="rId5"/>
    <p:sldMasterId id="2147483706" r:id="rId6"/>
    <p:sldMasterId id="2147483742" r:id="rId7"/>
  </p:sldMasterIdLst>
  <p:notesMasterIdLst>
    <p:notesMasterId r:id="rId67"/>
  </p:notesMasterIdLst>
  <p:handoutMasterIdLst>
    <p:handoutMasterId r:id="rId68"/>
  </p:handoutMasterIdLst>
  <p:sldIdLst>
    <p:sldId id="256" r:id="rId8"/>
    <p:sldId id="257" r:id="rId9"/>
    <p:sldId id="258" r:id="rId10"/>
    <p:sldId id="276" r:id="rId11"/>
    <p:sldId id="269" r:id="rId12"/>
    <p:sldId id="270" r:id="rId13"/>
    <p:sldId id="350" r:id="rId14"/>
    <p:sldId id="354" r:id="rId15"/>
    <p:sldId id="379" r:id="rId16"/>
    <p:sldId id="378" r:id="rId17"/>
    <p:sldId id="442" r:id="rId18"/>
    <p:sldId id="259" r:id="rId19"/>
    <p:sldId id="346" r:id="rId20"/>
    <p:sldId id="444" r:id="rId21"/>
    <p:sldId id="380" r:id="rId22"/>
    <p:sldId id="381" r:id="rId23"/>
    <p:sldId id="382" r:id="rId24"/>
    <p:sldId id="260" r:id="rId25"/>
    <p:sldId id="344" r:id="rId26"/>
    <p:sldId id="295" r:id="rId27"/>
    <p:sldId id="297" r:id="rId28"/>
    <p:sldId id="299" r:id="rId29"/>
    <p:sldId id="316" r:id="rId30"/>
    <p:sldId id="317" r:id="rId31"/>
    <p:sldId id="327" r:id="rId32"/>
    <p:sldId id="349" r:id="rId33"/>
    <p:sldId id="307" r:id="rId34"/>
    <p:sldId id="336" r:id="rId35"/>
    <p:sldId id="308" r:id="rId36"/>
    <p:sldId id="309" r:id="rId37"/>
    <p:sldId id="337" r:id="rId38"/>
    <p:sldId id="310" r:id="rId39"/>
    <p:sldId id="311" r:id="rId40"/>
    <p:sldId id="313" r:id="rId41"/>
    <p:sldId id="437" r:id="rId42"/>
    <p:sldId id="438" r:id="rId43"/>
    <p:sldId id="413" r:id="rId44"/>
    <p:sldId id="284" r:id="rId45"/>
    <p:sldId id="420" r:id="rId46"/>
    <p:sldId id="419" r:id="rId47"/>
    <p:sldId id="421" r:id="rId48"/>
    <p:sldId id="422" r:id="rId49"/>
    <p:sldId id="423" r:id="rId50"/>
    <p:sldId id="424" r:id="rId51"/>
    <p:sldId id="425" r:id="rId52"/>
    <p:sldId id="439" r:id="rId53"/>
    <p:sldId id="414" r:id="rId54"/>
    <p:sldId id="415" r:id="rId55"/>
    <p:sldId id="443" r:id="rId56"/>
    <p:sldId id="417" r:id="rId57"/>
    <p:sldId id="433" r:id="rId58"/>
    <p:sldId id="440" r:id="rId59"/>
    <p:sldId id="427" r:id="rId60"/>
    <p:sldId id="428" r:id="rId61"/>
    <p:sldId id="429" r:id="rId62"/>
    <p:sldId id="430" r:id="rId63"/>
    <p:sldId id="431" r:id="rId64"/>
    <p:sldId id="441" r:id="rId65"/>
    <p:sldId id="315" r:id="rId66"/>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T. CALVO" initials="NTC" lastIdx="3" clrIdx="0">
    <p:extLst>
      <p:ext uri="{19B8F6BF-5375-455C-9EA6-DF929625EA0E}">
        <p15:presenceInfo xmlns:p15="http://schemas.microsoft.com/office/powerpoint/2012/main" userId="S-1-5-21-2840295355-2278722540-1116757488-3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CC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94434" autoAdjust="0"/>
  </p:normalViewPr>
  <p:slideViewPr>
    <p:cSldViewPr>
      <p:cViewPr varScale="1">
        <p:scale>
          <a:sx n="62" d="100"/>
          <a:sy n="62" d="100"/>
        </p:scale>
        <p:origin x="1488" y="5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4.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t" anchorCtr="0" compatLnSpc="1">
            <a:prstTxWarp prst="textNoShape">
              <a:avLst/>
            </a:prstTxWarp>
          </a:bodyPr>
          <a:lstStyle>
            <a:lvl1pPr eaLnBrk="0" hangingPunct="0">
              <a:defRPr sz="1200">
                <a:latin typeface="Times New Roman" pitchFamily="18" charset="0"/>
              </a:defRPr>
            </a:lvl1pPr>
          </a:lstStyle>
          <a:p>
            <a:endParaRPr lang="en-US"/>
          </a:p>
        </p:txBody>
      </p:sp>
      <p:sp>
        <p:nvSpPr>
          <p:cNvPr id="15363" name="Rectangle 3"/>
          <p:cNvSpPr>
            <a:spLocks noGrp="1" noChangeArrowheads="1"/>
          </p:cNvSpPr>
          <p:nvPr>
            <p:ph type="dt" sz="quarter" idx="1"/>
          </p:nvPr>
        </p:nvSpPr>
        <p:spPr bwMode="auto">
          <a:xfrm>
            <a:off x="3979757"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t" anchorCtr="0" compatLnSpc="1">
            <a:prstTxWarp prst="textNoShape">
              <a:avLst/>
            </a:prstTxWarp>
          </a:bodyPr>
          <a:lstStyle>
            <a:lvl1pPr algn="r" eaLnBrk="0" hangingPunct="0">
              <a:defRPr sz="1200">
                <a:latin typeface="Times New Roman" pitchFamily="18" charset="0"/>
              </a:defRPr>
            </a:lvl1pPr>
          </a:lstStyle>
          <a:p>
            <a:endParaRPr lang="en-US"/>
          </a:p>
        </p:txBody>
      </p:sp>
      <p:sp>
        <p:nvSpPr>
          <p:cNvPr id="15364" name="Rectangle 4"/>
          <p:cNvSpPr>
            <a:spLocks noGrp="1" noChangeArrowheads="1"/>
          </p:cNvSpPr>
          <p:nvPr>
            <p:ph type="ftr" sz="quarter" idx="2"/>
          </p:nvPr>
        </p:nvSpPr>
        <p:spPr bwMode="auto">
          <a:xfrm>
            <a:off x="0"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b" anchorCtr="0" compatLnSpc="1">
            <a:prstTxWarp prst="textNoShape">
              <a:avLst/>
            </a:prstTxWarp>
          </a:bodyPr>
          <a:lstStyle>
            <a:lvl1pPr eaLnBrk="0" hangingPunct="0">
              <a:defRPr sz="1200">
                <a:latin typeface="Times New Roman" pitchFamily="18" charset="0"/>
              </a:defRPr>
            </a:lvl1pPr>
          </a:lstStyle>
          <a:p>
            <a:endParaRPr lang="en-US"/>
          </a:p>
        </p:txBody>
      </p:sp>
      <p:sp>
        <p:nvSpPr>
          <p:cNvPr id="15365" name="Rectangle 5"/>
          <p:cNvSpPr>
            <a:spLocks noGrp="1" noChangeArrowheads="1"/>
          </p:cNvSpPr>
          <p:nvPr>
            <p:ph type="sldNum" sz="quarter" idx="3"/>
          </p:nvPr>
        </p:nvSpPr>
        <p:spPr bwMode="auto">
          <a:xfrm>
            <a:off x="3979757"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b" anchorCtr="0" compatLnSpc="1">
            <a:prstTxWarp prst="textNoShape">
              <a:avLst/>
            </a:prstTxWarp>
          </a:bodyPr>
          <a:lstStyle>
            <a:lvl1pPr algn="r" eaLnBrk="0" hangingPunct="0">
              <a:defRPr sz="1200">
                <a:latin typeface="Times New Roman" pitchFamily="18" charset="0"/>
              </a:defRPr>
            </a:lvl1pPr>
          </a:lstStyle>
          <a:p>
            <a:fld id="{F9A46B63-4FAD-448A-A556-02A5E3944259}" type="slidenum">
              <a:rPr lang="en-US"/>
              <a:pPr/>
              <a:t>‹#›</a:t>
            </a:fld>
            <a:endParaRPr lang="en-US"/>
          </a:p>
        </p:txBody>
      </p:sp>
    </p:spTree>
    <p:extLst>
      <p:ext uri="{BB962C8B-B14F-4D97-AF65-F5344CB8AC3E}">
        <p14:creationId xmlns:p14="http://schemas.microsoft.com/office/powerpoint/2010/main" val="2629345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t" anchorCtr="0" compatLnSpc="1">
            <a:prstTxWarp prst="textNoShape">
              <a:avLst/>
            </a:prstTxWarp>
          </a:bodyPr>
          <a:lstStyle>
            <a:lvl1pPr eaLnBrk="0" hangingPunct="0">
              <a:defRPr sz="1200">
                <a:latin typeface="Times New Roman" pitchFamily="18" charset="0"/>
              </a:defRPr>
            </a:lvl1pPr>
          </a:lstStyle>
          <a:p>
            <a:endParaRPr lang="en-US"/>
          </a:p>
        </p:txBody>
      </p:sp>
      <p:sp>
        <p:nvSpPr>
          <p:cNvPr id="17411" name="Rectangle 3"/>
          <p:cNvSpPr>
            <a:spLocks noGrp="1" noChangeArrowheads="1"/>
          </p:cNvSpPr>
          <p:nvPr>
            <p:ph type="dt" idx="1"/>
          </p:nvPr>
        </p:nvSpPr>
        <p:spPr bwMode="auto">
          <a:xfrm>
            <a:off x="3979757"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t" anchorCtr="0" compatLnSpc="1">
            <a:prstTxWarp prst="textNoShape">
              <a:avLst/>
            </a:prstTxWarp>
          </a:bodyPr>
          <a:lstStyle>
            <a:lvl1pPr algn="r" eaLnBrk="0" hangingPunct="0">
              <a:defRPr sz="1200">
                <a:latin typeface="Times New Roman" pitchFamily="18" charset="0"/>
              </a:defRPr>
            </a:lvl1pPr>
          </a:lstStyle>
          <a:p>
            <a:endParaRPr lang="en-US"/>
          </a:p>
        </p:txBody>
      </p:sp>
      <p:sp>
        <p:nvSpPr>
          <p:cNvPr id="17412" name="Rectangle 4"/>
          <p:cNvSpPr>
            <a:spLocks noGrp="1" noRot="1" noChangeAspect="1" noChangeArrowheads="1" noTextEdit="1"/>
          </p:cNvSpPr>
          <p:nvPr>
            <p:ph type="sldImg" idx="2"/>
          </p:nvPr>
        </p:nvSpPr>
        <p:spPr bwMode="auto">
          <a:xfrm>
            <a:off x="1184275" y="696913"/>
            <a:ext cx="4656138" cy="34925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36414" y="4421823"/>
            <a:ext cx="5150273" cy="41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6"/>
          <p:cNvSpPr>
            <a:spLocks noGrp="1" noChangeArrowheads="1"/>
          </p:cNvSpPr>
          <p:nvPr>
            <p:ph type="ftr" sz="quarter" idx="4"/>
          </p:nvPr>
        </p:nvSpPr>
        <p:spPr bwMode="auto">
          <a:xfrm>
            <a:off x="0"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b" anchorCtr="0" compatLnSpc="1">
            <a:prstTxWarp prst="textNoShape">
              <a:avLst/>
            </a:prstTxWarp>
          </a:bodyPr>
          <a:lstStyle>
            <a:lvl1pPr eaLnBrk="0" hangingPunct="0">
              <a:defRPr sz="1200">
                <a:latin typeface="Times New Roman" pitchFamily="18" charset="0"/>
              </a:defRPr>
            </a:lvl1pPr>
          </a:lstStyle>
          <a:p>
            <a:endParaRPr lang="en-US"/>
          </a:p>
        </p:txBody>
      </p:sp>
      <p:sp>
        <p:nvSpPr>
          <p:cNvPr id="17415" name="Rectangle 7"/>
          <p:cNvSpPr>
            <a:spLocks noGrp="1" noChangeArrowheads="1"/>
          </p:cNvSpPr>
          <p:nvPr>
            <p:ph type="sldNum" sz="quarter" idx="5"/>
          </p:nvPr>
        </p:nvSpPr>
        <p:spPr bwMode="auto">
          <a:xfrm>
            <a:off x="3979757"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2" rIns="93325" bIns="46662" numCol="1" anchor="b" anchorCtr="0" compatLnSpc="1">
            <a:prstTxWarp prst="textNoShape">
              <a:avLst/>
            </a:prstTxWarp>
          </a:bodyPr>
          <a:lstStyle>
            <a:lvl1pPr algn="r" eaLnBrk="0" hangingPunct="0">
              <a:defRPr sz="1200">
                <a:latin typeface="Times New Roman" pitchFamily="18" charset="0"/>
              </a:defRPr>
            </a:lvl1pPr>
          </a:lstStyle>
          <a:p>
            <a:fld id="{E7CAE20C-D77B-4EB7-AE52-E2B9CECD256E}" type="slidenum">
              <a:rPr lang="en-US"/>
              <a:pPr/>
              <a:t>‹#›</a:t>
            </a:fld>
            <a:endParaRPr lang="en-US"/>
          </a:p>
        </p:txBody>
      </p:sp>
    </p:spTree>
    <p:extLst>
      <p:ext uri="{BB962C8B-B14F-4D97-AF65-F5344CB8AC3E}">
        <p14:creationId xmlns:p14="http://schemas.microsoft.com/office/powerpoint/2010/main" val="20691992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mn-ea"/>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mn-ea"/>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mn-ea"/>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a:t>
            </a:fld>
            <a:endParaRPr lang="en-US"/>
          </a:p>
        </p:txBody>
      </p:sp>
    </p:spTree>
    <p:extLst>
      <p:ext uri="{BB962C8B-B14F-4D97-AF65-F5344CB8AC3E}">
        <p14:creationId xmlns:p14="http://schemas.microsoft.com/office/powerpoint/2010/main" val="1236270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26</a:t>
            </a:fld>
            <a:endParaRPr lang="en-US"/>
          </a:p>
        </p:txBody>
      </p:sp>
    </p:spTree>
    <p:extLst>
      <p:ext uri="{BB962C8B-B14F-4D97-AF65-F5344CB8AC3E}">
        <p14:creationId xmlns:p14="http://schemas.microsoft.com/office/powerpoint/2010/main" val="602607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57</a:t>
            </a:fld>
            <a:endParaRPr lang="en-US"/>
          </a:p>
        </p:txBody>
      </p:sp>
    </p:spTree>
    <p:extLst>
      <p:ext uri="{BB962C8B-B14F-4D97-AF65-F5344CB8AC3E}">
        <p14:creationId xmlns:p14="http://schemas.microsoft.com/office/powerpoint/2010/main" val="129007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2</a:t>
            </a:fld>
            <a:endParaRPr lang="en-US"/>
          </a:p>
        </p:txBody>
      </p:sp>
    </p:spTree>
    <p:extLst>
      <p:ext uri="{BB962C8B-B14F-4D97-AF65-F5344CB8AC3E}">
        <p14:creationId xmlns:p14="http://schemas.microsoft.com/office/powerpoint/2010/main" val="1055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5</a:t>
            </a:fld>
            <a:endParaRPr lang="en-US"/>
          </a:p>
        </p:txBody>
      </p:sp>
    </p:spTree>
    <p:extLst>
      <p:ext uri="{BB962C8B-B14F-4D97-AF65-F5344CB8AC3E}">
        <p14:creationId xmlns:p14="http://schemas.microsoft.com/office/powerpoint/2010/main" val="335695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12</a:t>
            </a:fld>
            <a:endParaRPr lang="en-US"/>
          </a:p>
        </p:txBody>
      </p:sp>
    </p:spTree>
    <p:extLst>
      <p:ext uri="{BB962C8B-B14F-4D97-AF65-F5344CB8AC3E}">
        <p14:creationId xmlns:p14="http://schemas.microsoft.com/office/powerpoint/2010/main" val="10328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13</a:t>
            </a:fld>
            <a:endParaRPr lang="en-US"/>
          </a:p>
        </p:txBody>
      </p:sp>
    </p:spTree>
    <p:extLst>
      <p:ext uri="{BB962C8B-B14F-4D97-AF65-F5344CB8AC3E}">
        <p14:creationId xmlns:p14="http://schemas.microsoft.com/office/powerpoint/2010/main" val="202432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AE20C-D77B-4EB7-AE52-E2B9CECD256E}" type="slidenum">
              <a:rPr lang="en-US" smtClean="0"/>
              <a:pPr/>
              <a:t>14</a:t>
            </a:fld>
            <a:endParaRPr lang="en-US"/>
          </a:p>
        </p:txBody>
      </p:sp>
    </p:spTree>
    <p:extLst>
      <p:ext uri="{BB962C8B-B14F-4D97-AF65-F5344CB8AC3E}">
        <p14:creationId xmlns:p14="http://schemas.microsoft.com/office/powerpoint/2010/main" val="22902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a:t>Give a brief overview of the presentation.</a:t>
            </a:r>
            <a:r>
              <a:rPr lang="en-US" baseline="0" dirty="0"/>
              <a:t> D</a:t>
            </a:r>
            <a:r>
              <a:rPr lang="en-US" dirty="0"/>
              <a:t>escribe the major focus of the presentation and why it is important.</a:t>
            </a:r>
          </a:p>
          <a:p>
            <a:pPr>
              <a:lnSpc>
                <a:spcPct val="80000"/>
              </a:lnSpc>
            </a:pPr>
            <a:r>
              <a:rPr lang="en-US" dirty="0"/>
              <a:t>Introduce each of the major topics.</a:t>
            </a:r>
          </a:p>
          <a:p>
            <a:r>
              <a:rPr lang="en-US" dirty="0"/>
              <a:t>To provide a road map for the audience, you</a:t>
            </a:r>
            <a:r>
              <a:rPr lang="en-US" baseline="0" dirty="0"/>
              <a:t> can </a:t>
            </a:r>
            <a:r>
              <a:rPr lang="en-US" dirty="0"/>
              <a:t>repeat this Overview slide throughout the presentation, highlighting the particular topic you will discuss next.</a:t>
            </a:r>
          </a:p>
        </p:txBody>
      </p:sp>
      <p:sp>
        <p:nvSpPr>
          <p:cNvPr id="4" name="Slide Number Placeholder 3"/>
          <p:cNvSpPr>
            <a:spLocks noGrp="1"/>
          </p:cNvSpPr>
          <p:nvPr>
            <p:ph type="sldNum" sz="quarter" idx="10"/>
          </p:nvPr>
        </p:nvSpPr>
        <p:spPr/>
        <p:txBody>
          <a:bodyPr/>
          <a:lstStyle/>
          <a:p>
            <a:fld id="{EC6EAC7D-5A89-47C2-8ABA-56C9C2DEF7A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8819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a:t>Give a brief overview of the presentation.</a:t>
            </a:r>
            <a:r>
              <a:rPr lang="en-US" baseline="0" dirty="0"/>
              <a:t> D</a:t>
            </a:r>
            <a:r>
              <a:rPr lang="en-US" dirty="0"/>
              <a:t>escribe the major focus of the presentation and why it is important.</a:t>
            </a:r>
          </a:p>
          <a:p>
            <a:pPr>
              <a:lnSpc>
                <a:spcPct val="80000"/>
              </a:lnSpc>
            </a:pPr>
            <a:r>
              <a:rPr lang="en-US" dirty="0"/>
              <a:t>Introduce each of the major topics.</a:t>
            </a:r>
          </a:p>
          <a:p>
            <a:r>
              <a:rPr lang="en-US" dirty="0"/>
              <a:t>To provide a road map for the audience, you</a:t>
            </a:r>
            <a:r>
              <a:rPr lang="en-US" baseline="0" dirty="0"/>
              <a:t> can </a:t>
            </a:r>
            <a:r>
              <a:rPr lang="en-US" dirty="0"/>
              <a:t>repeat this Overview slide throughout the presentation, highlighting the particular topic you will discuss next.</a:t>
            </a:r>
          </a:p>
        </p:txBody>
      </p:sp>
      <p:sp>
        <p:nvSpPr>
          <p:cNvPr id="4" name="Slide Number Placeholder 3"/>
          <p:cNvSpPr>
            <a:spLocks noGrp="1"/>
          </p:cNvSpPr>
          <p:nvPr>
            <p:ph type="sldNum" sz="quarter" idx="10"/>
          </p:nvPr>
        </p:nvSpPr>
        <p:spPr/>
        <p:txBody>
          <a:bodyPr/>
          <a:lstStyle/>
          <a:p>
            <a:fld id="{EC6EAC7D-5A89-47C2-8ABA-56C9C2DEF7A4}" type="slidenum">
              <a:rPr lang="en-US" smtClean="0"/>
              <a:pPr/>
              <a:t>23</a:t>
            </a:fld>
            <a:endParaRPr lang="en-US"/>
          </a:p>
        </p:txBody>
      </p:sp>
    </p:spTree>
    <p:extLst>
      <p:ext uri="{BB962C8B-B14F-4D97-AF65-F5344CB8AC3E}">
        <p14:creationId xmlns:p14="http://schemas.microsoft.com/office/powerpoint/2010/main" val="99310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a:t>Give a brief overview of the presentation.</a:t>
            </a:r>
            <a:r>
              <a:rPr lang="en-US" baseline="0" dirty="0"/>
              <a:t> D</a:t>
            </a:r>
            <a:r>
              <a:rPr lang="en-US" dirty="0"/>
              <a:t>escribe the major focus of the presentation and why it is important.</a:t>
            </a:r>
          </a:p>
          <a:p>
            <a:pPr>
              <a:lnSpc>
                <a:spcPct val="80000"/>
              </a:lnSpc>
            </a:pPr>
            <a:r>
              <a:rPr lang="en-US" dirty="0"/>
              <a:t>Introduce each of the major topics.</a:t>
            </a:r>
          </a:p>
          <a:p>
            <a:r>
              <a:rPr lang="en-US" dirty="0"/>
              <a:t>To provide a road map for the audience, you</a:t>
            </a:r>
            <a:r>
              <a:rPr lang="en-US" baseline="0" dirty="0"/>
              <a:t> can </a:t>
            </a:r>
            <a:r>
              <a:rPr lang="en-US" dirty="0"/>
              <a:t>repeat this Overview slide throughout the presentation, highlighting the particular topic you will discuss next.</a:t>
            </a:r>
          </a:p>
        </p:txBody>
      </p:sp>
      <p:sp>
        <p:nvSpPr>
          <p:cNvPr id="4" name="Slide Number Placeholder 3"/>
          <p:cNvSpPr>
            <a:spLocks noGrp="1"/>
          </p:cNvSpPr>
          <p:nvPr>
            <p:ph type="sldNum" sz="quarter" idx="10"/>
          </p:nvPr>
        </p:nvSpPr>
        <p:spPr/>
        <p:txBody>
          <a:bodyPr/>
          <a:lstStyle/>
          <a:p>
            <a:fld id="{EC6EAC7D-5A89-47C2-8ABA-56C9C2DEF7A4}" type="slidenum">
              <a:rPr lang="en-US" smtClean="0"/>
              <a:pPr/>
              <a:t>24</a:t>
            </a:fld>
            <a:endParaRPr lang="en-US"/>
          </a:p>
        </p:txBody>
      </p:sp>
    </p:spTree>
    <p:extLst>
      <p:ext uri="{BB962C8B-B14F-4D97-AF65-F5344CB8AC3E}">
        <p14:creationId xmlns:p14="http://schemas.microsoft.com/office/powerpoint/2010/main" val="3560284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47700" y="1447800"/>
            <a:ext cx="7848600" cy="1295400"/>
          </a:xfrm>
        </p:spPr>
        <p:txBody>
          <a:bodyPr/>
          <a:lstStyle>
            <a:lvl1pPr algn="ctr">
              <a:defRPr/>
            </a:lvl1pPr>
          </a:lstStyle>
          <a:p>
            <a:pPr lvl="0"/>
            <a:r>
              <a:rPr lang="en-US" noProof="0"/>
              <a:t>Click to edit Master title style</a:t>
            </a:r>
            <a:endParaRPr lang="en-US" noProof="0" dirty="0"/>
          </a:p>
        </p:txBody>
      </p:sp>
      <p:sp>
        <p:nvSpPr>
          <p:cNvPr id="109571" name="Rectangle 3"/>
          <p:cNvSpPr>
            <a:spLocks noGrp="1" noChangeArrowheads="1"/>
          </p:cNvSpPr>
          <p:nvPr>
            <p:ph type="subTitle" idx="1"/>
          </p:nvPr>
        </p:nvSpPr>
        <p:spPr>
          <a:xfrm>
            <a:off x="990600" y="3429000"/>
            <a:ext cx="7620000" cy="1066800"/>
          </a:xfrm>
        </p:spPr>
        <p:txBody>
          <a:bodyPr/>
          <a:lstStyle>
            <a:lvl1pPr marL="0" indent="0" algn="ctr">
              <a:buFontTx/>
              <a:buNone/>
              <a:defRPr sz="3600"/>
            </a:lvl1pPr>
          </a:lstStyle>
          <a:p>
            <a:pPr lvl="0"/>
            <a:r>
              <a:rPr lang="en-US" noProof="0"/>
              <a:t>Click to edit Master subtitle style</a:t>
            </a:r>
            <a:endParaRPr lang="en-US" noProof="0" dirty="0"/>
          </a:p>
        </p:txBody>
      </p:sp>
      <p:sp>
        <p:nvSpPr>
          <p:cNvPr id="109572" name="Rectangle 4"/>
          <p:cNvSpPr>
            <a:spLocks noGrp="1" noChangeArrowheads="1"/>
          </p:cNvSpPr>
          <p:nvPr>
            <p:ph type="dt" sz="half" idx="2"/>
          </p:nvPr>
        </p:nvSpPr>
        <p:spPr/>
        <p:txBody>
          <a:bodyPr/>
          <a:lstStyle>
            <a:lvl1pPr>
              <a:defRPr b="0">
                <a:solidFill>
                  <a:schemeClr val="tx1">
                    <a:lumMod val="65000"/>
                    <a:lumOff val="35000"/>
                  </a:schemeClr>
                </a:solidFill>
                <a:latin typeface="+mn-lt"/>
              </a:defRPr>
            </a:lvl1pPr>
          </a:lstStyle>
          <a:p>
            <a:endParaRPr lang="en-US" dirty="0"/>
          </a:p>
        </p:txBody>
      </p:sp>
      <p:sp>
        <p:nvSpPr>
          <p:cNvPr id="109573" name="Rectangle 5"/>
          <p:cNvSpPr>
            <a:spLocks noGrp="1" noChangeArrowheads="1"/>
          </p:cNvSpPr>
          <p:nvPr>
            <p:ph type="ftr" sz="quarter" idx="3"/>
          </p:nvPr>
        </p:nvSpPr>
        <p:spPr/>
        <p:txBody>
          <a:bodyPr/>
          <a:lstStyle>
            <a:lvl1pPr>
              <a:defRPr b="0">
                <a:solidFill>
                  <a:schemeClr val="tx1">
                    <a:lumMod val="65000"/>
                    <a:lumOff val="35000"/>
                  </a:schemeClr>
                </a:solidFill>
                <a:latin typeface="+mn-lt"/>
              </a:defRPr>
            </a:lvl1pPr>
          </a:lstStyle>
          <a:p>
            <a:endParaRPr lang="en-US" dirty="0"/>
          </a:p>
        </p:txBody>
      </p:sp>
      <p:sp>
        <p:nvSpPr>
          <p:cNvPr id="109574" name="Rectangle 6"/>
          <p:cNvSpPr>
            <a:spLocks noGrp="1" noChangeArrowheads="1"/>
          </p:cNvSpPr>
          <p:nvPr>
            <p:ph type="sldNum" sz="quarter" idx="4"/>
          </p:nvPr>
        </p:nvSpPr>
        <p:spPr/>
        <p:txBody>
          <a:bodyPr/>
          <a:lstStyle>
            <a:lvl1pPr>
              <a:defRPr b="0">
                <a:solidFill>
                  <a:schemeClr val="tx1">
                    <a:lumMod val="65000"/>
                    <a:lumOff val="35000"/>
                  </a:schemeClr>
                </a:solidFill>
                <a:latin typeface="+mn-lt"/>
              </a:defRPr>
            </a:lvl1pPr>
          </a:lstStyle>
          <a:p>
            <a:fld id="{BE19C0DE-C078-4586-94EC-518557DE64A2}" type="slidenum">
              <a:rPr lang="en-US" smtClean="0"/>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639B9F-2C80-4DC8-85FD-39014D0EA899}" type="slidenum">
              <a:rPr lang="en-US"/>
              <a:pPr/>
              <a:t>‹#›</a:t>
            </a:fld>
            <a:endParaRPr lang="en-US"/>
          </a:p>
        </p:txBody>
      </p:sp>
    </p:spTree>
    <p:extLst>
      <p:ext uri="{BB962C8B-B14F-4D97-AF65-F5344CB8AC3E}">
        <p14:creationId xmlns:p14="http://schemas.microsoft.com/office/powerpoint/2010/main" val="2570257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20193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0"/>
            <a:ext cx="59055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89B3F-BCC9-4654-9345-B524E2460B07}" type="slidenum">
              <a:rPr lang="en-US"/>
              <a:pPr/>
              <a:t>‹#›</a:t>
            </a:fld>
            <a:endParaRPr lang="en-US"/>
          </a:p>
        </p:txBody>
      </p:sp>
    </p:spTree>
    <p:extLst>
      <p:ext uri="{BB962C8B-B14F-4D97-AF65-F5344CB8AC3E}">
        <p14:creationId xmlns:p14="http://schemas.microsoft.com/office/powerpoint/2010/main" val="109986007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273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239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370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104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19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093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926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94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85800"/>
            <a:ext cx="7391400" cy="914400"/>
          </a:xfrm>
        </p:spPr>
        <p:txBody>
          <a:bodyPr/>
          <a:lstStyle/>
          <a:p>
            <a:r>
              <a:rPr lang="en-US"/>
              <a:t>Click to edit Master title style</a:t>
            </a:r>
            <a:endParaRPr lang="en-US" dirty="0"/>
          </a:p>
        </p:txBody>
      </p:sp>
      <p:sp>
        <p:nvSpPr>
          <p:cNvPr id="3" name="Content Placeholder 2"/>
          <p:cNvSpPr>
            <a:spLocks noGrp="1"/>
          </p:cNvSpPr>
          <p:nvPr>
            <p:ph idx="1"/>
          </p:nvPr>
        </p:nvSpPr>
        <p:spPr>
          <a:xfrm>
            <a:off x="685800" y="1905000"/>
            <a:ext cx="784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3D52EE-2EC2-4889-BE6E-7EB8E38B3EEC}" type="slidenum">
              <a:rPr lang="en-US"/>
              <a:pPr/>
              <a:t>‹#›</a:t>
            </a:fld>
            <a:endParaRPr lang="en-US"/>
          </a:p>
        </p:txBody>
      </p:sp>
    </p:spTree>
    <p:extLst>
      <p:ext uri="{BB962C8B-B14F-4D97-AF65-F5344CB8AC3E}">
        <p14:creationId xmlns:p14="http://schemas.microsoft.com/office/powerpoint/2010/main" val="179673278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986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22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703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152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179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761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656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963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640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4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B295FE-F8B1-4B4D-B3A7-33303EC74750}" type="slidenum">
              <a:rPr lang="en-US"/>
              <a:pPr/>
              <a:t>‹#›</a:t>
            </a:fld>
            <a:endParaRPr lang="en-US"/>
          </a:p>
        </p:txBody>
      </p:sp>
    </p:spTree>
    <p:extLst>
      <p:ext uri="{BB962C8B-B14F-4D97-AF65-F5344CB8AC3E}">
        <p14:creationId xmlns:p14="http://schemas.microsoft.com/office/powerpoint/2010/main" val="128568955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626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654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685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519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324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890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412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77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633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00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9050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2E366D-20AC-4469-B201-4C3CE52308A9}" type="slidenum">
              <a:rPr lang="en-US"/>
              <a:pPr/>
              <a:t>‹#›</a:t>
            </a:fld>
            <a:endParaRPr lang="en-US"/>
          </a:p>
        </p:txBody>
      </p:sp>
    </p:spTree>
    <p:extLst>
      <p:ext uri="{BB962C8B-B14F-4D97-AF65-F5344CB8AC3E}">
        <p14:creationId xmlns:p14="http://schemas.microsoft.com/office/powerpoint/2010/main" val="21520957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511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742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152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531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815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366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035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571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334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45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07F8811-BB39-4063-B54B-0B0CD125FC59}" type="slidenum">
              <a:rPr lang="en-US"/>
              <a:pPr/>
              <a:t>‹#›</a:t>
            </a:fld>
            <a:endParaRPr lang="en-US"/>
          </a:p>
        </p:txBody>
      </p:sp>
    </p:spTree>
    <p:extLst>
      <p:ext uri="{BB962C8B-B14F-4D97-AF65-F5344CB8AC3E}">
        <p14:creationId xmlns:p14="http://schemas.microsoft.com/office/powerpoint/2010/main" val="66479499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257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944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621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230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529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568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718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7191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467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09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88DAC2-F742-47E7-BDFB-501D2002B435}" type="slidenum">
              <a:rPr lang="en-US"/>
              <a:pPr/>
              <a:t>‹#›</a:t>
            </a:fld>
            <a:endParaRPr lang="en-US"/>
          </a:p>
        </p:txBody>
      </p:sp>
    </p:spTree>
    <p:extLst>
      <p:ext uri="{BB962C8B-B14F-4D97-AF65-F5344CB8AC3E}">
        <p14:creationId xmlns:p14="http://schemas.microsoft.com/office/powerpoint/2010/main" val="8372205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561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194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0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2624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782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559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A42677-883A-4A89-89F0-F3894C0C64B1}" type="datetimeFigureOut">
              <a:rPr lang="en-US" smtClean="0">
                <a:solidFill>
                  <a:prstClr val="black">
                    <a:tint val="75000"/>
                  </a:prstClr>
                </a:solidFill>
              </a:rPr>
              <a:pPr/>
              <a:t>4/16/2025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87E26-AFC8-44B9-AC8C-A4BC38757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31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C40C83D-E769-49CD-A97B-6CE4F4D31969}" type="slidenum">
              <a:rPr lang="en-US"/>
              <a:pPr/>
              <a:t>‹#›</a:t>
            </a:fld>
            <a:endParaRPr lang="en-US"/>
          </a:p>
        </p:txBody>
      </p:sp>
    </p:spTree>
    <p:extLst>
      <p:ext uri="{BB962C8B-B14F-4D97-AF65-F5344CB8AC3E}">
        <p14:creationId xmlns:p14="http://schemas.microsoft.com/office/powerpoint/2010/main" val="18611654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D732AF-82A3-432F-8A42-4A4275DE0EA7}" type="slidenum">
              <a:rPr lang="en-US"/>
              <a:pPr/>
              <a:t>‹#›</a:t>
            </a:fld>
            <a:endParaRPr lang="en-US"/>
          </a:p>
        </p:txBody>
      </p:sp>
    </p:spTree>
    <p:extLst>
      <p:ext uri="{BB962C8B-B14F-4D97-AF65-F5344CB8AC3E}">
        <p14:creationId xmlns:p14="http://schemas.microsoft.com/office/powerpoint/2010/main" val="24267941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6E6EE8-63E5-42DA-A7C1-04B4B19F4C2F}" type="slidenum">
              <a:rPr lang="en-US"/>
              <a:pPr/>
              <a:t>‹#›</a:t>
            </a:fld>
            <a:endParaRPr lang="en-US"/>
          </a:p>
        </p:txBody>
      </p:sp>
    </p:spTree>
    <p:extLst>
      <p:ext uri="{BB962C8B-B14F-4D97-AF65-F5344CB8AC3E}">
        <p14:creationId xmlns:p14="http://schemas.microsoft.com/office/powerpoint/2010/main" val="273584951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bwMode="auto">
          <a:xfrm>
            <a:off x="457200" y="19050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 bullet text</a:t>
            </a:r>
          </a:p>
          <a:p>
            <a:pPr lvl="2"/>
            <a:r>
              <a:rPr lang="en-US" dirty="0"/>
              <a:t>Third level bullet text</a:t>
            </a:r>
          </a:p>
          <a:p>
            <a:pPr lvl="3"/>
            <a:r>
              <a:rPr lang="en-US" dirty="0"/>
              <a:t> Fourth level bullet text</a:t>
            </a:r>
          </a:p>
          <a:p>
            <a:pPr lvl="4"/>
            <a:r>
              <a:rPr lang="en-US" dirty="0"/>
              <a:t>Fifth level bullet text</a:t>
            </a:r>
          </a:p>
          <a:p>
            <a:pPr lvl="1"/>
            <a:endParaRPr lang="en-US" dirty="0"/>
          </a:p>
          <a:p>
            <a:pPr lvl="2"/>
            <a:endParaRPr lang="en-US" dirty="0"/>
          </a:p>
        </p:txBody>
      </p:sp>
      <p:sp>
        <p:nvSpPr>
          <p:cNvPr id="108547" name="Rectangle 3"/>
          <p:cNvSpPr>
            <a:spLocks noGrp="1" noChangeArrowheads="1"/>
          </p:cNvSpPr>
          <p:nvPr>
            <p:ph type="title"/>
          </p:nvPr>
        </p:nvSpPr>
        <p:spPr bwMode="auto">
          <a:xfrm>
            <a:off x="457200" y="685800"/>
            <a:ext cx="807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8548" name="Rectangle 4"/>
          <p:cNvSpPr>
            <a:spLocks noGrp="1" noChangeArrowheads="1"/>
          </p:cNvSpPr>
          <p:nvPr>
            <p:ph type="dt" sz="half" idx="2"/>
          </p:nvPr>
        </p:nvSpPr>
        <p:spPr bwMode="auto">
          <a:xfrm>
            <a:off x="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solidFill>
                  <a:schemeClr val="tx1">
                    <a:lumMod val="65000"/>
                    <a:lumOff val="35000"/>
                  </a:schemeClr>
                </a:solidFill>
                <a:latin typeface="+mn-lt"/>
              </a:defRPr>
            </a:lvl1pPr>
          </a:lstStyle>
          <a:p>
            <a:endParaRPr lang="en-US" dirty="0"/>
          </a:p>
        </p:txBody>
      </p:sp>
      <p:sp>
        <p:nvSpPr>
          <p:cNvPr id="108549" name="Rectangle 5"/>
          <p:cNvSpPr>
            <a:spLocks noGrp="1" noChangeArrowheads="1"/>
          </p:cNvSpPr>
          <p:nvPr>
            <p:ph type="ftr" sz="quarter" idx="3"/>
          </p:nvPr>
        </p:nvSpPr>
        <p:spPr bwMode="auto">
          <a:xfrm>
            <a:off x="3124200" y="6629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chemeClr val="tx1">
                    <a:lumMod val="65000"/>
                    <a:lumOff val="35000"/>
                  </a:schemeClr>
                </a:solidFill>
                <a:latin typeface="+mn-lt"/>
              </a:defRPr>
            </a:lvl1pPr>
          </a:lstStyle>
          <a:p>
            <a:endParaRPr lang="en-US" dirty="0"/>
          </a:p>
        </p:txBody>
      </p:sp>
      <p:sp>
        <p:nvSpPr>
          <p:cNvPr id="108550" name="Rectangle 6"/>
          <p:cNvSpPr>
            <a:spLocks noGrp="1" noChangeArrowheads="1"/>
          </p:cNvSpPr>
          <p:nvPr>
            <p:ph type="sldNum" sz="quarter" idx="4"/>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chemeClr val="tx1">
                    <a:lumMod val="65000"/>
                    <a:lumOff val="35000"/>
                  </a:schemeClr>
                </a:solidFill>
                <a:latin typeface="+mn-lt"/>
              </a:defRPr>
            </a:lvl1pPr>
          </a:lstStyle>
          <a:p>
            <a:fld id="{0E473B5A-C5D8-4A29-98C2-A74172270BA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p:txStyles>
    <p:titleStyle>
      <a:lvl1pPr algn="l" rtl="0" eaLnBrk="1" fontAlgn="base" hangingPunct="1">
        <a:spcBef>
          <a:spcPct val="0"/>
        </a:spcBef>
        <a:spcAft>
          <a:spcPct val="0"/>
        </a:spcAft>
        <a:defRPr sz="4400">
          <a:solidFill>
            <a:schemeClr val="accent2">
              <a:lumMod val="75000"/>
            </a:schemeClr>
          </a:solidFill>
          <a:latin typeface="+mj-lt"/>
          <a:ea typeface="+mj-ea"/>
          <a:cs typeface="+mj-cs"/>
        </a:defRPr>
      </a:lvl1pPr>
      <a:lvl2pPr algn="l" rtl="0" eaLnBrk="1" fontAlgn="base" hangingPunct="1">
        <a:spcBef>
          <a:spcPct val="0"/>
        </a:spcBef>
        <a:spcAft>
          <a:spcPct val="0"/>
        </a:spcAft>
        <a:defRPr sz="4400">
          <a:solidFill>
            <a:srgbClr val="284C6A"/>
          </a:solidFill>
          <a:latin typeface="Trebuchet MS" pitchFamily="34" charset="0"/>
        </a:defRPr>
      </a:lvl2pPr>
      <a:lvl3pPr algn="l" rtl="0" eaLnBrk="1" fontAlgn="base" hangingPunct="1">
        <a:spcBef>
          <a:spcPct val="0"/>
        </a:spcBef>
        <a:spcAft>
          <a:spcPct val="0"/>
        </a:spcAft>
        <a:defRPr sz="4400">
          <a:solidFill>
            <a:srgbClr val="284C6A"/>
          </a:solidFill>
          <a:latin typeface="Trebuchet MS" pitchFamily="34" charset="0"/>
        </a:defRPr>
      </a:lvl3pPr>
      <a:lvl4pPr algn="l" rtl="0" eaLnBrk="1" fontAlgn="base" hangingPunct="1">
        <a:spcBef>
          <a:spcPct val="0"/>
        </a:spcBef>
        <a:spcAft>
          <a:spcPct val="0"/>
        </a:spcAft>
        <a:defRPr sz="4400">
          <a:solidFill>
            <a:srgbClr val="284C6A"/>
          </a:solidFill>
          <a:latin typeface="Trebuchet MS" pitchFamily="34" charset="0"/>
        </a:defRPr>
      </a:lvl4pPr>
      <a:lvl5pPr algn="l" rtl="0" eaLnBrk="1" fontAlgn="base" hangingPunct="1">
        <a:spcBef>
          <a:spcPct val="0"/>
        </a:spcBef>
        <a:spcAft>
          <a:spcPct val="0"/>
        </a:spcAft>
        <a:defRPr sz="4400">
          <a:solidFill>
            <a:srgbClr val="284C6A"/>
          </a:solidFill>
          <a:latin typeface="Trebuchet MS" pitchFamily="34" charset="0"/>
        </a:defRPr>
      </a:lvl5pPr>
      <a:lvl6pPr marL="457200" algn="l" rtl="0" eaLnBrk="1" fontAlgn="base" hangingPunct="1">
        <a:spcBef>
          <a:spcPct val="0"/>
        </a:spcBef>
        <a:spcAft>
          <a:spcPct val="0"/>
        </a:spcAft>
        <a:defRPr sz="4400">
          <a:solidFill>
            <a:srgbClr val="284C6A"/>
          </a:solidFill>
          <a:latin typeface="Trebuchet MS" pitchFamily="34" charset="0"/>
        </a:defRPr>
      </a:lvl6pPr>
      <a:lvl7pPr marL="914400" algn="l" rtl="0" eaLnBrk="1" fontAlgn="base" hangingPunct="1">
        <a:spcBef>
          <a:spcPct val="0"/>
        </a:spcBef>
        <a:spcAft>
          <a:spcPct val="0"/>
        </a:spcAft>
        <a:defRPr sz="4400">
          <a:solidFill>
            <a:srgbClr val="284C6A"/>
          </a:solidFill>
          <a:latin typeface="Trebuchet MS" pitchFamily="34" charset="0"/>
        </a:defRPr>
      </a:lvl7pPr>
      <a:lvl8pPr marL="1371600" algn="l" rtl="0" eaLnBrk="1" fontAlgn="base" hangingPunct="1">
        <a:spcBef>
          <a:spcPct val="0"/>
        </a:spcBef>
        <a:spcAft>
          <a:spcPct val="0"/>
        </a:spcAft>
        <a:defRPr sz="4400">
          <a:solidFill>
            <a:srgbClr val="284C6A"/>
          </a:solidFill>
          <a:latin typeface="Trebuchet MS" pitchFamily="34" charset="0"/>
        </a:defRPr>
      </a:lvl8pPr>
      <a:lvl9pPr marL="1828800" algn="l" rtl="0" eaLnBrk="1" fontAlgn="base" hangingPunct="1">
        <a:spcBef>
          <a:spcPct val="0"/>
        </a:spcBef>
        <a:spcAft>
          <a:spcPct val="0"/>
        </a:spcAft>
        <a:defRPr sz="4400">
          <a:solidFill>
            <a:srgbClr val="284C6A"/>
          </a:solidFill>
          <a:latin typeface="Trebuchet MS" pitchFamily="34" charset="0"/>
        </a:defRPr>
      </a:lvl9pPr>
    </p:titleStyle>
    <p:bodyStyle>
      <a:lvl1pPr marL="342900" indent="-342900" algn="l" rtl="0" eaLnBrk="1" fontAlgn="base" hangingPunct="1">
        <a:lnSpc>
          <a:spcPct val="125000"/>
        </a:lnSpc>
        <a:spcBef>
          <a:spcPct val="20000"/>
        </a:spcBef>
        <a:spcAft>
          <a:spcPct val="0"/>
        </a:spcAft>
        <a:buClr>
          <a:schemeClr val="accent2"/>
        </a:buClr>
        <a:buChar char="•"/>
        <a:defRPr sz="3200">
          <a:solidFill>
            <a:schemeClr val="accent2"/>
          </a:solidFill>
          <a:latin typeface="+mn-lt"/>
          <a:ea typeface="+mn-ea"/>
          <a:cs typeface="+mn-cs"/>
        </a:defRPr>
      </a:lvl1pPr>
      <a:lvl2pPr marL="742950" indent="-285750" algn="l" rtl="0" eaLnBrk="1" fontAlgn="base" hangingPunct="1">
        <a:spcBef>
          <a:spcPct val="20000"/>
        </a:spcBef>
        <a:spcAft>
          <a:spcPct val="0"/>
        </a:spcAft>
        <a:buFont typeface="Trebuchet MS" pitchFamily="34" charset="0"/>
        <a:buChar char="−"/>
        <a:defRPr sz="2800">
          <a:solidFill>
            <a:schemeClr val="accent2"/>
          </a:solidFill>
          <a:latin typeface="+mn-lt"/>
        </a:defRPr>
      </a:lvl2pPr>
      <a:lvl3pPr marL="1143000" indent="-228600" algn="l" rtl="0" eaLnBrk="1" fontAlgn="base" hangingPunct="1">
        <a:spcBef>
          <a:spcPct val="20000"/>
        </a:spcBef>
        <a:spcAft>
          <a:spcPct val="0"/>
        </a:spcAft>
        <a:buChar char="•"/>
        <a:defRPr sz="2400">
          <a:solidFill>
            <a:schemeClr val="accent2"/>
          </a:solidFill>
          <a:latin typeface="+mn-lt"/>
        </a:defRPr>
      </a:lvl3pPr>
      <a:lvl4pPr marL="1600200" indent="-228600" algn="l" rtl="0" eaLnBrk="1" fontAlgn="base" hangingPunct="1">
        <a:spcBef>
          <a:spcPct val="20000"/>
        </a:spcBef>
        <a:spcAft>
          <a:spcPct val="0"/>
        </a:spcAft>
        <a:buFont typeface="Trebuchet MS" pitchFamily="34" charset="0"/>
        <a:buChar char="−"/>
        <a:defRPr sz="2000">
          <a:solidFill>
            <a:schemeClr val="accent2"/>
          </a:solidFill>
          <a:latin typeface="+mn-lt"/>
        </a:defRPr>
      </a:lvl4pPr>
      <a:lvl5pPr marL="2057400" indent="-228600" algn="l" rtl="0" eaLnBrk="1" fontAlgn="base" hangingPunct="1">
        <a:spcBef>
          <a:spcPct val="20000"/>
        </a:spcBef>
        <a:spcAft>
          <a:spcPct val="0"/>
        </a:spcAft>
        <a:buChar char="•"/>
        <a:defRPr sz="2000">
          <a:solidFill>
            <a:schemeClr val="accent2"/>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49A42677-883A-4A89-89F0-F3894C0C64B1}" type="datetimeFigureOut">
              <a:rPr lang="en-US" smtClean="0">
                <a:solidFill>
                  <a:prstClr val="black">
                    <a:tint val="75000"/>
                  </a:prstClr>
                </a:solidFill>
                <a:latin typeface="Calibri" panose="020F0502020204030204"/>
              </a:rPr>
              <a:pPr fontAlgn="auto">
                <a:spcBef>
                  <a:spcPts val="0"/>
                </a:spcBef>
                <a:spcAft>
                  <a:spcPts val="0"/>
                </a:spcAft>
              </a:pPr>
              <a:t>4/16/2025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D7087E26-AFC8-44B9-AC8C-A4BC38757EF3}"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90068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49A42677-883A-4A89-89F0-F3894C0C64B1}" type="datetimeFigureOut">
              <a:rPr lang="en-US" smtClean="0">
                <a:solidFill>
                  <a:prstClr val="black">
                    <a:tint val="75000"/>
                  </a:prstClr>
                </a:solidFill>
                <a:latin typeface="Calibri" panose="020F0502020204030204"/>
              </a:rPr>
              <a:pPr fontAlgn="auto">
                <a:spcBef>
                  <a:spcPts val="0"/>
                </a:spcBef>
                <a:spcAft>
                  <a:spcPts val="0"/>
                </a:spcAft>
              </a:pPr>
              <a:t>4/16/2025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D7087E26-AFC8-44B9-AC8C-A4BC38757EF3}"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948577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49A42677-883A-4A89-89F0-F3894C0C64B1}" type="datetimeFigureOut">
              <a:rPr lang="en-US" smtClean="0">
                <a:solidFill>
                  <a:prstClr val="black">
                    <a:tint val="75000"/>
                  </a:prstClr>
                </a:solidFill>
                <a:latin typeface="Calibri" panose="020F0502020204030204"/>
              </a:rPr>
              <a:pPr fontAlgn="auto">
                <a:spcBef>
                  <a:spcPts val="0"/>
                </a:spcBef>
                <a:spcAft>
                  <a:spcPts val="0"/>
                </a:spcAft>
              </a:pPr>
              <a:t>4/16/2025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D7087E26-AFC8-44B9-AC8C-A4BC38757EF3}"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947736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49A42677-883A-4A89-89F0-F3894C0C64B1}" type="datetimeFigureOut">
              <a:rPr lang="en-US" smtClean="0">
                <a:solidFill>
                  <a:prstClr val="black">
                    <a:tint val="75000"/>
                  </a:prstClr>
                </a:solidFill>
                <a:latin typeface="Calibri" panose="020F0502020204030204"/>
              </a:rPr>
              <a:pPr fontAlgn="auto">
                <a:spcBef>
                  <a:spcPts val="0"/>
                </a:spcBef>
                <a:spcAft>
                  <a:spcPts val="0"/>
                </a:spcAft>
              </a:pPr>
              <a:t>4/16/2025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D7087E26-AFC8-44B9-AC8C-A4BC38757EF3}"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4218968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49A42677-883A-4A89-89F0-F3894C0C64B1}" type="datetimeFigureOut">
              <a:rPr lang="en-US" smtClean="0">
                <a:solidFill>
                  <a:prstClr val="black">
                    <a:tint val="75000"/>
                  </a:prstClr>
                </a:solidFill>
                <a:latin typeface="Calibri" panose="020F0502020204030204"/>
              </a:rPr>
              <a:pPr fontAlgn="auto">
                <a:spcBef>
                  <a:spcPts val="0"/>
                </a:spcBef>
                <a:spcAft>
                  <a:spcPts val="0"/>
                </a:spcAft>
              </a:pPr>
              <a:t>4/16/2025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D7087E26-AFC8-44B9-AC8C-A4BC38757EF3}"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7074398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gdoe.net/District/Department/9-Student-Support-Services-SSSD/1603-Search-and-Seizure.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7.xml"/><Relationship Id="rId4"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8.xml"/><Relationship Id="rId4"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9.xml"/><Relationship Id="rId4"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381000"/>
            <a:ext cx="1524000" cy="1580338"/>
          </a:xfrm>
          <a:prstGeom prst="rect">
            <a:avLst/>
          </a:prstGeom>
          <a:ln>
            <a:noFill/>
          </a:ln>
          <a:effectLst>
            <a:outerShdw blurRad="292100" dist="139700" dir="2700000" algn="tl" rotWithShape="0">
              <a:srgbClr val="333333">
                <a:alpha val="65000"/>
              </a:srgbClr>
            </a:outerShdw>
          </a:effectLst>
        </p:spPr>
      </p:pic>
      <p:sp>
        <p:nvSpPr>
          <p:cNvPr id="4100" name="Rectangle 4"/>
          <p:cNvSpPr>
            <a:spLocks noGrp="1" noChangeArrowheads="1"/>
          </p:cNvSpPr>
          <p:nvPr>
            <p:ph type="ctrTitle"/>
          </p:nvPr>
        </p:nvSpPr>
        <p:spPr>
          <a:xfrm>
            <a:off x="533400" y="381000"/>
            <a:ext cx="7848600" cy="1295400"/>
          </a:xfrm>
        </p:spPr>
        <p:txBody>
          <a:bodyPr/>
          <a:lstStyle/>
          <a:p>
            <a:r>
              <a:rPr lang="en-US" sz="4500" b="1" dirty="0">
                <a:latin typeface="Times New Roman" panose="02020603050405020304" pitchFamily="18" charset="0"/>
                <a:cs typeface="Times New Roman" panose="02020603050405020304" pitchFamily="18" charset="0"/>
              </a:rPr>
              <a:t>SEARCH &amp; SEIZURE</a:t>
            </a:r>
            <a:br>
              <a:rPr lang="en-US" sz="4500" b="1" dirty="0">
                <a:latin typeface="Times New Roman" panose="02020603050405020304" pitchFamily="18" charset="0"/>
                <a:cs typeface="Times New Roman" panose="02020603050405020304" pitchFamily="18" charset="0"/>
              </a:rPr>
            </a:br>
            <a:r>
              <a:rPr lang="en-US" sz="4500" b="1" dirty="0">
                <a:latin typeface="Times New Roman" panose="02020603050405020304" pitchFamily="18" charset="0"/>
                <a:cs typeface="Times New Roman" panose="02020603050405020304" pitchFamily="18" charset="0"/>
              </a:rPr>
              <a:t>TRAINING</a:t>
            </a:r>
          </a:p>
        </p:txBody>
      </p:sp>
      <p:sp>
        <p:nvSpPr>
          <p:cNvPr id="4101" name="Rectangle 5"/>
          <p:cNvSpPr>
            <a:spLocks noGrp="1" noChangeArrowheads="1"/>
          </p:cNvSpPr>
          <p:nvPr>
            <p:ph type="subTitle" idx="1"/>
          </p:nvPr>
        </p:nvSpPr>
        <p:spPr>
          <a:xfrm>
            <a:off x="308780" y="2057400"/>
            <a:ext cx="8297840" cy="4191000"/>
          </a:xfrm>
        </p:spPr>
        <p:txBody>
          <a:bodyPr/>
          <a:lstStyle/>
          <a:p>
            <a:r>
              <a:rPr lang="en-US" b="1" dirty="0">
                <a:latin typeface="Times New Roman" panose="02020603050405020304" pitchFamily="18" charset="0"/>
                <a:cs typeface="Times New Roman" panose="02020603050405020304" pitchFamily="18" charset="0"/>
              </a:rPr>
              <a:t>Guam Department of Education</a:t>
            </a:r>
          </a:p>
          <a:p>
            <a:r>
              <a:rPr lang="en-US" b="1" dirty="0">
                <a:latin typeface="Times New Roman" panose="02020603050405020304" pitchFamily="18" charset="0"/>
                <a:cs typeface="Times New Roman" panose="02020603050405020304" pitchFamily="18" charset="0"/>
              </a:rPr>
              <a:t>Zoom Presentation</a:t>
            </a:r>
          </a:p>
          <a:p>
            <a:pPr algn="l"/>
            <a:r>
              <a:rPr lang="en-US" b="1" dirty="0">
                <a:latin typeface="Times New Roman" panose="02020603050405020304" pitchFamily="18" charset="0"/>
                <a:cs typeface="Times New Roman" panose="02020603050405020304" pitchFamily="18" charset="0"/>
              </a:rPr>
              <a:t>       Presented by: SSSD &amp; Legal Counsel</a:t>
            </a:r>
          </a:p>
          <a:p>
            <a:r>
              <a:rPr lang="en-US" b="1" dirty="0">
                <a:latin typeface="Times New Roman" panose="02020603050405020304" pitchFamily="18" charset="0"/>
                <a:cs typeface="Times New Roman" panose="02020603050405020304" pitchFamily="18" charset="0"/>
              </a:rPr>
              <a:t>SPRING BREAK - SY 24-25</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algn="r"/>
            <a:endParaRPr lang="en-US"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0" y="990600"/>
            <a:ext cx="8953820" cy="5867400"/>
          </a:xfrm>
        </p:spPr>
        <p:txBody>
          <a:bodyPr>
            <a:noAutofit/>
          </a:bodyPr>
          <a:lstStyle/>
          <a:p>
            <a:pPr marL="0" indent="0" algn="just">
              <a:buNone/>
            </a:pPr>
            <a:r>
              <a:rPr lang="en-US" sz="2300" b="1"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Step by Step Protocol for Conducting Student Searches:</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Direct student to remove excess clothing (jackets, sweaters, etc.) and empty contents of their pockets by turning them inside out.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Remember the reasonableness of the search.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Through process tell student what you are going to do and why.  Talk to student as you search them and their possessions.  This helps alleviate anxiety associated with being searched.</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Seize illegal items that violates any school rules or laws. </a:t>
            </a:r>
          </a:p>
          <a:p>
            <a:pPr lvl="1" algn="just"/>
            <a:endParaRPr lang="en-US" sz="2100"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37780" y="0"/>
            <a:ext cx="9106220" cy="1143000"/>
          </a:xfrm>
        </p:spPr>
        <p:txBody>
          <a:bodyPr>
            <a:noAutofit/>
          </a:bodyPr>
          <a:lstStyle/>
          <a:p>
            <a:pPr algn="ctr"/>
            <a:r>
              <a:rPr lang="en-US" sz="4000" b="1" u="sng" dirty="0">
                <a:latin typeface="Times New Roman" panose="02020603050405020304" pitchFamily="18" charset="0"/>
                <a:cs typeface="Times New Roman" panose="02020603050405020304" pitchFamily="18" charset="0"/>
              </a:rPr>
              <a:t>SOP 1200-002 (Continued)</a:t>
            </a:r>
          </a:p>
        </p:txBody>
      </p:sp>
    </p:spTree>
    <p:extLst>
      <p:ext uri="{BB962C8B-B14F-4D97-AF65-F5344CB8AC3E}">
        <p14:creationId xmlns:p14="http://schemas.microsoft.com/office/powerpoint/2010/main" val="68552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905000"/>
            <a:ext cx="8839200" cy="914400"/>
          </a:xfrm>
        </p:spPr>
        <p:txBody>
          <a:bodyPr/>
          <a:lstStyle/>
          <a:p>
            <a:pPr algn="ctr"/>
            <a:r>
              <a:rPr lang="en-US"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533400" y="1143000"/>
            <a:ext cx="7848600" cy="4495800"/>
          </a:xfrm>
        </p:spPr>
        <p:txBody>
          <a:bodyPr>
            <a:noAutofit/>
          </a:bodyPr>
          <a:lstStyle/>
          <a:p>
            <a:pPr>
              <a:lnSpc>
                <a:spcPct val="100000"/>
              </a:lnSpc>
            </a:pPr>
            <a:r>
              <a:rPr lang="en-US" sz="2800" dirty="0">
                <a:latin typeface="Times New Roman" panose="02020603050405020304" pitchFamily="18" charset="0"/>
                <a:cs typeface="Times New Roman" panose="02020603050405020304" pitchFamily="18" charset="0"/>
              </a:rPr>
              <a:t>GDOE SOP 1200-002, Section IV(B)(2) Conducting a Student Search Using a Handheld Electronic Metal Detector/Wand.</a:t>
            </a:r>
          </a:p>
          <a:p>
            <a:pPr lvl="1"/>
            <a:r>
              <a:rPr lang="en-US" dirty="0">
                <a:latin typeface="Times New Roman" panose="02020603050405020304" pitchFamily="18" charset="0"/>
                <a:cs typeface="Times New Roman" panose="02020603050405020304" pitchFamily="18" charset="0"/>
              </a:rPr>
              <a:t>Must be either based on reasonable suspicion or pursuant to a blanket administrative search.</a:t>
            </a:r>
          </a:p>
          <a:p>
            <a:pPr lvl="1"/>
            <a:r>
              <a:rPr lang="en-US" dirty="0">
                <a:latin typeface="Times New Roman" panose="02020603050405020304" pitchFamily="18" charset="0"/>
                <a:cs typeface="Times New Roman" panose="02020603050405020304" pitchFamily="18" charset="0"/>
              </a:rPr>
              <a:t>Blanket administrative search is necessary for the safety of the entire school community.  Before a blanket administrative search is conducted, the school shall notify the Superintendent of Education. Section IV(A)(3). </a:t>
            </a:r>
          </a:p>
          <a:p>
            <a:pPr lvl="1"/>
            <a:r>
              <a:rPr lang="en-US" dirty="0">
                <a:latin typeface="Times New Roman" panose="02020603050405020304" pitchFamily="18" charset="0"/>
                <a:cs typeface="Times New Roman" panose="02020603050405020304" pitchFamily="18" charset="0"/>
              </a:rPr>
              <a:t>School shall maintain annual records of all searches and seizures conducted on school.</a:t>
            </a:r>
          </a:p>
        </p:txBody>
      </p:sp>
      <p:sp>
        <p:nvSpPr>
          <p:cNvPr id="4" name="Title 3"/>
          <p:cNvSpPr txBox="1">
            <a:spLocks/>
          </p:cNvSpPr>
          <p:nvPr/>
        </p:nvSpPr>
        <p:spPr bwMode="auto">
          <a:xfrm>
            <a:off x="-95410" y="17106"/>
            <a:ext cx="910622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a:solidFill>
                  <a:schemeClr val="accent2">
                    <a:lumMod val="75000"/>
                  </a:schemeClr>
                </a:solidFill>
                <a:latin typeface="+mj-lt"/>
                <a:ea typeface="+mj-ea"/>
                <a:cs typeface="+mj-cs"/>
              </a:defRPr>
            </a:lvl1pPr>
            <a:lvl2pPr algn="l" rtl="0" eaLnBrk="1" fontAlgn="base" hangingPunct="1">
              <a:spcBef>
                <a:spcPct val="0"/>
              </a:spcBef>
              <a:spcAft>
                <a:spcPct val="0"/>
              </a:spcAft>
              <a:defRPr sz="4400">
                <a:solidFill>
                  <a:srgbClr val="284C6A"/>
                </a:solidFill>
                <a:latin typeface="Trebuchet MS" pitchFamily="34" charset="0"/>
              </a:defRPr>
            </a:lvl2pPr>
            <a:lvl3pPr algn="l" rtl="0" eaLnBrk="1" fontAlgn="base" hangingPunct="1">
              <a:spcBef>
                <a:spcPct val="0"/>
              </a:spcBef>
              <a:spcAft>
                <a:spcPct val="0"/>
              </a:spcAft>
              <a:defRPr sz="4400">
                <a:solidFill>
                  <a:srgbClr val="284C6A"/>
                </a:solidFill>
                <a:latin typeface="Trebuchet MS" pitchFamily="34" charset="0"/>
              </a:defRPr>
            </a:lvl3pPr>
            <a:lvl4pPr algn="l" rtl="0" eaLnBrk="1" fontAlgn="base" hangingPunct="1">
              <a:spcBef>
                <a:spcPct val="0"/>
              </a:spcBef>
              <a:spcAft>
                <a:spcPct val="0"/>
              </a:spcAft>
              <a:defRPr sz="4400">
                <a:solidFill>
                  <a:srgbClr val="284C6A"/>
                </a:solidFill>
                <a:latin typeface="Trebuchet MS" pitchFamily="34" charset="0"/>
              </a:defRPr>
            </a:lvl4pPr>
            <a:lvl5pPr algn="l" rtl="0" eaLnBrk="1" fontAlgn="base" hangingPunct="1">
              <a:spcBef>
                <a:spcPct val="0"/>
              </a:spcBef>
              <a:spcAft>
                <a:spcPct val="0"/>
              </a:spcAft>
              <a:defRPr sz="4400">
                <a:solidFill>
                  <a:srgbClr val="284C6A"/>
                </a:solidFill>
                <a:latin typeface="Trebuchet MS" pitchFamily="34" charset="0"/>
              </a:defRPr>
            </a:lvl5pPr>
            <a:lvl6pPr marL="457200" algn="l" rtl="0" eaLnBrk="1" fontAlgn="base" hangingPunct="1">
              <a:spcBef>
                <a:spcPct val="0"/>
              </a:spcBef>
              <a:spcAft>
                <a:spcPct val="0"/>
              </a:spcAft>
              <a:defRPr sz="4400">
                <a:solidFill>
                  <a:srgbClr val="284C6A"/>
                </a:solidFill>
                <a:latin typeface="Trebuchet MS" pitchFamily="34" charset="0"/>
              </a:defRPr>
            </a:lvl6pPr>
            <a:lvl7pPr marL="914400" algn="l" rtl="0" eaLnBrk="1" fontAlgn="base" hangingPunct="1">
              <a:spcBef>
                <a:spcPct val="0"/>
              </a:spcBef>
              <a:spcAft>
                <a:spcPct val="0"/>
              </a:spcAft>
              <a:defRPr sz="4400">
                <a:solidFill>
                  <a:srgbClr val="284C6A"/>
                </a:solidFill>
                <a:latin typeface="Trebuchet MS" pitchFamily="34" charset="0"/>
              </a:defRPr>
            </a:lvl7pPr>
            <a:lvl8pPr marL="1371600" algn="l" rtl="0" eaLnBrk="1" fontAlgn="base" hangingPunct="1">
              <a:spcBef>
                <a:spcPct val="0"/>
              </a:spcBef>
              <a:spcAft>
                <a:spcPct val="0"/>
              </a:spcAft>
              <a:defRPr sz="4400">
                <a:solidFill>
                  <a:srgbClr val="284C6A"/>
                </a:solidFill>
                <a:latin typeface="Trebuchet MS" pitchFamily="34" charset="0"/>
              </a:defRPr>
            </a:lvl8pPr>
            <a:lvl9pPr marL="1828800" algn="l" rtl="0" eaLnBrk="1" fontAlgn="base" hangingPunct="1">
              <a:spcBef>
                <a:spcPct val="0"/>
              </a:spcBef>
              <a:spcAft>
                <a:spcPct val="0"/>
              </a:spcAft>
              <a:defRPr sz="4400">
                <a:solidFill>
                  <a:srgbClr val="284C6A"/>
                </a:solidFill>
                <a:latin typeface="Trebuchet MS" pitchFamily="34" charset="0"/>
              </a:defRPr>
            </a:lvl9pPr>
          </a:lstStyle>
          <a:p>
            <a:pPr algn="ctr"/>
            <a:r>
              <a:rPr lang="en-US" sz="4000" b="1" u="sng" kern="0">
                <a:latin typeface="Times New Roman" panose="02020603050405020304" pitchFamily="18" charset="0"/>
                <a:cs typeface="Times New Roman" panose="02020603050405020304" pitchFamily="18" charset="0"/>
              </a:rPr>
              <a:t>SOP 1200-002 (Continued)</a:t>
            </a:r>
            <a:endParaRPr lang="en-US" sz="4000" b="1" u="sng"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7881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1" name="Rectangle 13"/>
          <p:cNvSpPr>
            <a:spLocks noGrp="1" noChangeArrowheads="1"/>
          </p:cNvSpPr>
          <p:nvPr>
            <p:ph type="title"/>
          </p:nvPr>
        </p:nvSpPr>
        <p:spPr>
          <a:xfrm>
            <a:off x="0" y="9659"/>
            <a:ext cx="8839200" cy="914400"/>
          </a:xfrm>
        </p:spPr>
        <p:txBody>
          <a:bodyPr/>
          <a:lstStyle/>
          <a:p>
            <a:pPr algn="ctr"/>
            <a:r>
              <a:rPr lang="en-US" sz="4000" b="1" u="sng" dirty="0">
                <a:latin typeface="Times New Roman" panose="02020603050405020304" pitchFamily="18" charset="0"/>
                <a:cs typeface="Times New Roman" panose="02020603050405020304" pitchFamily="18" charset="0"/>
              </a:rPr>
              <a:t>GOOGLE SURVEY</a:t>
            </a:r>
          </a:p>
        </p:txBody>
      </p:sp>
      <p:sp>
        <p:nvSpPr>
          <p:cNvPr id="7182" name="Rectangle 14"/>
          <p:cNvSpPr>
            <a:spLocks noGrp="1" noChangeArrowheads="1"/>
          </p:cNvSpPr>
          <p:nvPr>
            <p:ph type="body" idx="1"/>
          </p:nvPr>
        </p:nvSpPr>
        <p:spPr>
          <a:xfrm>
            <a:off x="152400" y="838200"/>
            <a:ext cx="8839200" cy="5734983"/>
          </a:xfrm>
        </p:spPr>
        <p:txBody>
          <a:bodyPr/>
          <a:lstStyle/>
          <a:p>
            <a:pPr>
              <a:lnSpc>
                <a:spcPct val="1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Board Policy 407 requires that the Superintendent of Education report annually on the disposition of searches and seizures. </a:t>
            </a:r>
          </a:p>
          <a:p>
            <a:pPr>
              <a:lnSpc>
                <a:spcPct val="1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Survey is designed for schools to report the searches/seizures conducted.</a:t>
            </a:r>
          </a:p>
          <a:p>
            <a:pPr>
              <a:lnSpc>
                <a:spcPct val="1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Each time a search is conducted, school administrators shall complete the survey.</a:t>
            </a:r>
          </a:p>
          <a:p>
            <a:pPr>
              <a:lnSpc>
                <a:spcPct val="100000"/>
              </a:lnSpc>
              <a:buFont typeface="Arial" panose="020B0604020202020204" pitchFamily="34" charset="0"/>
              <a:buChar char="•"/>
            </a:pPr>
            <a:r>
              <a:rPr lang="en-US" sz="2000" b="1" i="1" dirty="0">
                <a:latin typeface="Times New Roman" panose="02020603050405020304" pitchFamily="18" charset="0"/>
                <a:cs typeface="Times New Roman" panose="02020603050405020304" pitchFamily="18" charset="0"/>
              </a:rPr>
              <a:t>For example, if five (5) reasonable searches are conducted in one day, there shall be five separate survey entries.  This allows the department to capture the total number and type of searches conducted.  If a canine sweep is done at your school site, this shall be logged as a blanket search. </a:t>
            </a:r>
          </a:p>
          <a:p>
            <a:pPr>
              <a:lnSpc>
                <a:spcPct val="1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Canine searches shall be logged as a blanket search.</a:t>
            </a:r>
          </a:p>
          <a:p>
            <a:pPr>
              <a:lnSpc>
                <a:spcPct val="1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the end of the year, the compilation of data will be submitted to the GEB for review.</a:t>
            </a:r>
          </a:p>
          <a:p>
            <a:pPr>
              <a:lnSpc>
                <a:spcPct val="100000"/>
              </a:lnSpc>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As a reminder, all schools are required to maintain a manual log/record of all searches conducted and list of all items confiscated in addition to using the Search and Seizure Google Survey.</a:t>
            </a:r>
          </a:p>
          <a:p>
            <a:pPr marL="0" indent="0">
              <a:buNone/>
            </a:pPr>
            <a:endParaRPr lang="en-US" sz="18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pPr algn="ctr"/>
            <a:r>
              <a:rPr lang="en-US" b="1" u="sng" dirty="0">
                <a:latin typeface="Times New Roman" panose="02020603050405020304" pitchFamily="18" charset="0"/>
                <a:cs typeface="Times New Roman" panose="02020603050405020304" pitchFamily="18" charset="0"/>
              </a:rPr>
              <a:t>GOOGLE SURVEY</a:t>
            </a:r>
            <a:endParaRPr lang="en-US" dirty="0"/>
          </a:p>
        </p:txBody>
      </p:sp>
      <p:sp>
        <p:nvSpPr>
          <p:cNvPr id="7" name="TextBox 6"/>
          <p:cNvSpPr txBox="1"/>
          <p:nvPr/>
        </p:nvSpPr>
        <p:spPr>
          <a:xfrm>
            <a:off x="4543994" y="1066800"/>
            <a:ext cx="4295205" cy="2554545"/>
          </a:xfrm>
          <a:prstGeom prst="rect">
            <a:avLst/>
          </a:prstGeom>
          <a:noFill/>
        </p:spPr>
        <p:txBody>
          <a:bodyPr wrap="square" rtlCol="0">
            <a:spAutoFit/>
          </a:bodyPr>
          <a:lstStyle/>
          <a:p>
            <a:pPr marL="457200" indent="-457200">
              <a:buFont typeface="Wingdings" panose="05000000000000000000" pitchFamily="2" charset="2"/>
              <a:buChar char="v"/>
            </a:pPr>
            <a:r>
              <a:rPr lang="en-US" sz="3200" dirty="0">
                <a:solidFill>
                  <a:schemeClr val="accent2"/>
                </a:solidFill>
                <a:latin typeface="Times New Roman" panose="02020603050405020304" pitchFamily="18" charset="0"/>
                <a:cs typeface="Times New Roman" panose="02020603050405020304" pitchFamily="18" charset="0"/>
              </a:rPr>
              <a:t>The Google Survey has been updated  and will be used for the upcoming school year.</a:t>
            </a:r>
          </a:p>
        </p:txBody>
      </p:sp>
      <p:sp>
        <p:nvSpPr>
          <p:cNvPr id="3" name="Rectangle 2"/>
          <p:cNvSpPr/>
          <p:nvPr/>
        </p:nvSpPr>
        <p:spPr>
          <a:xfrm>
            <a:off x="4343400" y="3733800"/>
            <a:ext cx="4634196" cy="1692771"/>
          </a:xfrm>
          <a:prstGeom prst="rect">
            <a:avLst/>
          </a:prstGeom>
        </p:spPr>
        <p:txBody>
          <a:bodyPr wrap="square">
            <a:spAutoFit/>
          </a:bodyPr>
          <a:lstStyle/>
          <a:p>
            <a:r>
              <a:rPr lang="en-US" sz="2600" b="1" dirty="0">
                <a:solidFill>
                  <a:schemeClr val="accent2"/>
                </a:solidFill>
                <a:latin typeface="Times New Roman" panose="02020603050405020304" pitchFamily="18" charset="0"/>
                <a:cs typeface="Times New Roman" panose="02020603050405020304" pitchFamily="18" charset="0"/>
              </a:rPr>
              <a:t>Link: </a:t>
            </a:r>
          </a:p>
          <a:p>
            <a:r>
              <a:rPr lang="en-US" sz="2600" b="1" dirty="0">
                <a:solidFill>
                  <a:schemeClr val="accent2"/>
                </a:solidFill>
                <a:latin typeface="Times New Roman" panose="02020603050405020304" pitchFamily="18" charset="0"/>
                <a:cs typeface="Times New Roman" panose="02020603050405020304" pitchFamily="18" charset="0"/>
              </a:rPr>
              <a:t>https://docs.google.com/forms/d/1YvqcyyniVq5_cXJW1dsIdjQx7G0Al_K6p4e3jv93xOg/edit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3742488" cy="5715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64422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4F7BFB-9DCF-46C6-9FBB-EBA903614665}"/>
              </a:ext>
            </a:extLst>
          </p:cNvPr>
          <p:cNvSpPr txBox="1"/>
          <p:nvPr/>
        </p:nvSpPr>
        <p:spPr>
          <a:xfrm>
            <a:off x="-1219200" y="152400"/>
            <a:ext cx="10363200" cy="9787295"/>
          </a:xfrm>
          <a:prstGeom prst="rect">
            <a:avLst/>
          </a:prstGeom>
          <a:noFill/>
        </p:spPr>
        <p:txBody>
          <a:bodyPr wrap="square" rtlCol="0">
            <a:spAutoFit/>
          </a:bodyPr>
          <a:lstStyle/>
          <a:p>
            <a:pPr algn="ctr"/>
            <a:r>
              <a:rPr lang="en-US" sz="4000" b="1" u="sng" dirty="0"/>
              <a:t>Data Collection SY24-25</a:t>
            </a:r>
          </a:p>
          <a:p>
            <a:pPr lvl="4"/>
            <a:endParaRPr lang="en-US" dirty="0"/>
          </a:p>
          <a:p>
            <a:pPr lvl="4"/>
            <a:r>
              <a:rPr lang="en-US" sz="2800" b="1" dirty="0"/>
              <a:t>Type of Search:</a:t>
            </a:r>
          </a:p>
          <a:p>
            <a:pPr lvl="4"/>
            <a:r>
              <a:rPr lang="en-US" sz="2400" dirty="0"/>
              <a:t>Reasonable Suspicion:       124</a:t>
            </a:r>
          </a:p>
          <a:p>
            <a:pPr lvl="4"/>
            <a:r>
              <a:rPr lang="en-US" sz="2400" dirty="0"/>
              <a:t>Seizure without Search:       33</a:t>
            </a:r>
          </a:p>
          <a:p>
            <a:pPr lvl="4"/>
            <a:r>
              <a:rPr lang="en-US" sz="2400" dirty="0"/>
              <a:t>Random Search:                  10</a:t>
            </a:r>
          </a:p>
          <a:p>
            <a:pPr lvl="4"/>
            <a:r>
              <a:rPr lang="en-US" sz="2400" dirty="0"/>
              <a:t>Blanket Search:                     9</a:t>
            </a:r>
          </a:p>
          <a:p>
            <a:pPr lvl="4"/>
            <a:r>
              <a:rPr lang="en-US" sz="2800" b="1" dirty="0"/>
              <a:t>Seized Items:</a:t>
            </a:r>
          </a:p>
          <a:p>
            <a:pPr lvl="4"/>
            <a:r>
              <a:rPr lang="en-US" sz="2400" dirty="0"/>
              <a:t>Non-electronic:                       0</a:t>
            </a:r>
          </a:p>
          <a:p>
            <a:pPr lvl="4"/>
            <a:r>
              <a:rPr lang="en-US" sz="2400" dirty="0"/>
              <a:t>Electronic </a:t>
            </a:r>
            <a:r>
              <a:rPr lang="en-US" sz="2000" dirty="0"/>
              <a:t>(Vape/Mod):            </a:t>
            </a:r>
            <a:r>
              <a:rPr lang="en-US" sz="2400" dirty="0"/>
              <a:t>170                         </a:t>
            </a:r>
          </a:p>
          <a:p>
            <a:pPr lvl="4"/>
            <a:r>
              <a:rPr lang="en-US" sz="2400" dirty="0"/>
              <a:t>Contraband:                         92</a:t>
            </a:r>
          </a:p>
          <a:p>
            <a:pPr lvl="4"/>
            <a:r>
              <a:rPr lang="en-US" sz="2400" dirty="0"/>
              <a:t>(</a:t>
            </a:r>
            <a:r>
              <a:rPr lang="en-US" dirty="0"/>
              <a:t>Bandana, permanent markers)   </a:t>
            </a:r>
          </a:p>
          <a:p>
            <a:pPr lvl="4"/>
            <a:r>
              <a:rPr lang="en-US" sz="2400" dirty="0"/>
              <a:t>Weapons: </a:t>
            </a:r>
            <a:r>
              <a:rPr lang="en-US" dirty="0"/>
              <a:t>(knife)                          </a:t>
            </a:r>
            <a:r>
              <a:rPr lang="en-US" sz="2400" dirty="0"/>
              <a:t>22</a:t>
            </a:r>
          </a:p>
          <a:p>
            <a:pPr lvl="4"/>
            <a:r>
              <a:rPr lang="en-US" sz="2400" dirty="0"/>
              <a:t>Drugs: </a:t>
            </a:r>
            <a:r>
              <a:rPr lang="en-US" dirty="0"/>
              <a:t>(Marijuana, inhalant)          </a:t>
            </a:r>
            <a:r>
              <a:rPr lang="en-US" sz="2400" dirty="0"/>
              <a:t>13</a:t>
            </a:r>
          </a:p>
          <a:p>
            <a:pPr lvl="3"/>
            <a:r>
              <a:rPr lang="en-US" sz="2400" dirty="0"/>
              <a:t>	Combustibles: </a:t>
            </a:r>
            <a:r>
              <a:rPr lang="en-US" dirty="0"/>
              <a:t>(Lighter)               </a:t>
            </a:r>
            <a:r>
              <a:rPr lang="en-US" sz="2400" dirty="0"/>
              <a:t>9</a:t>
            </a:r>
          </a:p>
          <a:p>
            <a:pPr lvl="3"/>
            <a:endParaRPr lang="en-US" b="1" dirty="0"/>
          </a:p>
          <a:p>
            <a:r>
              <a:rPr lang="en-US" i="1" dirty="0"/>
              <a:t>                            </a:t>
            </a:r>
            <a:r>
              <a:rPr lang="en-US" b="1" i="1" dirty="0"/>
              <a:t>All school are authorized by former DESCL, E. Cruz to discard all electronic  </a:t>
            </a:r>
          </a:p>
          <a:p>
            <a:r>
              <a:rPr lang="en-US" b="1" i="1" dirty="0"/>
              <a:t>                            nicotine devices by disposing them in the trash bin.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Content Placeholder 3">
            <a:extLst>
              <a:ext uri="{FF2B5EF4-FFF2-40B4-BE49-F238E27FC236}">
                <a16:creationId xmlns:a16="http://schemas.microsoft.com/office/drawing/2014/main" id="{CE845267-796E-44A2-9CB6-D76ACFA14256}"/>
              </a:ext>
            </a:extLst>
          </p:cNvPr>
          <p:cNvPicPr>
            <a:picLocks noChangeAspect="1"/>
          </p:cNvPicPr>
          <p:nvPr/>
        </p:nvPicPr>
        <p:blipFill rotWithShape="1">
          <a:blip r:embed="rId3">
            <a:extLst>
              <a:ext uri="{28A0092B-C50C-407E-A947-70E740481C1C}">
                <a14:useLocalDpi xmlns:a14="http://schemas.microsoft.com/office/drawing/2010/main" val="0"/>
              </a:ext>
            </a:extLst>
          </a:blip>
          <a:srcRect l="13853" t="3120" r="12483" b="11043"/>
          <a:stretch/>
        </p:blipFill>
        <p:spPr>
          <a:xfrm flipH="1">
            <a:off x="5562600" y="1219200"/>
            <a:ext cx="3200400" cy="46482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798415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09800"/>
            <a:ext cx="7772400" cy="1362075"/>
          </a:xfrm>
        </p:spPr>
        <p:txBody>
          <a:bodyPr/>
          <a:lstStyle/>
          <a:p>
            <a:pPr algn="ctr"/>
            <a:r>
              <a:rPr lang="en-US" dirty="0"/>
              <a:t>Check for understanding </a:t>
            </a:r>
            <a:br>
              <a:rPr lang="en-US" dirty="0"/>
            </a:br>
            <a:r>
              <a:rPr lang="en-US" dirty="0"/>
              <a:t>10 question Quiz</a:t>
            </a:r>
          </a:p>
        </p:txBody>
      </p:sp>
    </p:spTree>
    <p:extLst>
      <p:ext uri="{BB962C8B-B14F-4D97-AF65-F5344CB8AC3E}">
        <p14:creationId xmlns:p14="http://schemas.microsoft.com/office/powerpoint/2010/main" val="38109230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391400" cy="914400"/>
          </a:xfrm>
        </p:spPr>
        <p:txBody>
          <a:bodyPr/>
          <a:lstStyle/>
          <a:p>
            <a:r>
              <a:rPr lang="en-US" dirty="0"/>
              <a:t>True or False</a:t>
            </a:r>
          </a:p>
        </p:txBody>
      </p:sp>
      <p:sp>
        <p:nvSpPr>
          <p:cNvPr id="3" name="Content Placeholder 2"/>
          <p:cNvSpPr>
            <a:spLocks noGrp="1"/>
          </p:cNvSpPr>
          <p:nvPr>
            <p:ph idx="1"/>
          </p:nvPr>
        </p:nvSpPr>
        <p:spPr>
          <a:xfrm>
            <a:off x="533400" y="1076036"/>
            <a:ext cx="8077200" cy="5334000"/>
          </a:xfrm>
        </p:spPr>
        <p:txBody>
          <a:bodyPr/>
          <a:lstStyle/>
          <a:p>
            <a:pPr marL="457200" indent="-457200">
              <a:lnSpc>
                <a:spcPct val="100000"/>
              </a:lnSpc>
              <a:spcBef>
                <a:spcPts val="0"/>
              </a:spcBef>
              <a:buFont typeface="+mj-lt"/>
              <a:buAutoNum type="arabicPeriod"/>
            </a:pPr>
            <a:r>
              <a:rPr lang="en-US" sz="1900" dirty="0">
                <a:latin typeface="Times New Roman" panose="02020603050405020304" pitchFamily="18" charset="0"/>
                <a:cs typeface="Times New Roman" panose="02020603050405020304" pitchFamily="18" charset="0"/>
              </a:rPr>
              <a:t>All GDOE employees who have completed annual training are authorized to conduct searches and seizures.  </a:t>
            </a:r>
          </a:p>
          <a:p>
            <a:pPr marL="857250" lvl="1" indent="-457200">
              <a:spcBef>
                <a:spcPts val="0"/>
              </a:spcBef>
              <a:buFont typeface="Times New Roman" panose="02020603050405020304" pitchFamily="18" charset="0"/>
              <a:buChar char="‒"/>
            </a:pPr>
            <a:r>
              <a:rPr lang="en-US" sz="1900" b="1" dirty="0">
                <a:latin typeface="Times New Roman" panose="02020603050405020304" pitchFamily="18" charset="0"/>
                <a:cs typeface="Times New Roman" panose="02020603050405020304" pitchFamily="18" charset="0"/>
              </a:rPr>
              <a:t>TRUE </a:t>
            </a:r>
          </a:p>
          <a:p>
            <a:pPr marL="457200" indent="-457200">
              <a:lnSpc>
                <a:spcPct val="100000"/>
              </a:lnSpc>
              <a:spcBef>
                <a:spcPts val="0"/>
              </a:spcBef>
              <a:buFont typeface="+mj-lt"/>
              <a:buAutoNum type="arabicPeriod"/>
            </a:pPr>
            <a:r>
              <a:rPr lang="en-US" sz="1900" dirty="0">
                <a:latin typeface="Times New Roman" panose="02020603050405020304" pitchFamily="18" charset="0"/>
                <a:cs typeface="Times New Roman" panose="02020603050405020304" pitchFamily="18" charset="0"/>
              </a:rPr>
              <a:t>Board Policy 407 gives authority to Christopher Anderson to establish and implement Standard Operating Procedures (SOP) for student searches and seizures. </a:t>
            </a:r>
          </a:p>
          <a:p>
            <a:pPr marL="857250" lvl="1" indent="-457200">
              <a:spcBef>
                <a:spcPts val="0"/>
              </a:spcBef>
            </a:pPr>
            <a:r>
              <a:rPr lang="en-US" sz="1900" b="1" dirty="0">
                <a:latin typeface="Times New Roman" panose="02020603050405020304" pitchFamily="18" charset="0"/>
                <a:cs typeface="Times New Roman" panose="02020603050405020304" pitchFamily="18" charset="0"/>
              </a:rPr>
              <a:t>FALSE (Superintendent) </a:t>
            </a:r>
          </a:p>
          <a:p>
            <a:pPr marL="457200" indent="-457200">
              <a:lnSpc>
                <a:spcPct val="100000"/>
              </a:lnSpc>
              <a:spcBef>
                <a:spcPts val="0"/>
              </a:spcBef>
              <a:buFont typeface="+mj-lt"/>
              <a:buAutoNum type="arabicPeriod"/>
            </a:pPr>
            <a:r>
              <a:rPr lang="en-US" sz="1900" dirty="0">
                <a:latin typeface="Times New Roman" panose="02020603050405020304" pitchFamily="18" charset="0"/>
                <a:cs typeface="Times New Roman" panose="02020603050405020304" pitchFamily="18" charset="0"/>
              </a:rPr>
              <a:t>Board Policy 407 DOES NOT require for all searches and seizures conducted to be reported to the Guam Education Board annually. </a:t>
            </a:r>
          </a:p>
          <a:p>
            <a:pPr marL="857250" lvl="1" indent="-457200">
              <a:spcBef>
                <a:spcPts val="0"/>
              </a:spcBef>
              <a:buFont typeface="Times New Roman" panose="02020603050405020304" pitchFamily="18" charset="0"/>
              <a:buChar char="‒"/>
            </a:pPr>
            <a:r>
              <a:rPr lang="en-US" sz="1900" b="1" dirty="0">
                <a:latin typeface="Times New Roman" panose="02020603050405020304" pitchFamily="18" charset="0"/>
                <a:cs typeface="Times New Roman" panose="02020603050405020304" pitchFamily="18" charset="0"/>
              </a:rPr>
              <a:t>FALSE  </a:t>
            </a:r>
          </a:p>
          <a:p>
            <a:pPr marL="457200" indent="-457200">
              <a:lnSpc>
                <a:spcPct val="100000"/>
              </a:lnSpc>
              <a:spcBef>
                <a:spcPts val="0"/>
              </a:spcBef>
              <a:buFont typeface="+mj-lt"/>
              <a:buAutoNum type="arabicPeriod"/>
            </a:pPr>
            <a:r>
              <a:rPr lang="en-US" sz="1900" dirty="0">
                <a:latin typeface="Times New Roman" panose="02020603050405020304" pitchFamily="18" charset="0"/>
                <a:cs typeface="Times New Roman" panose="02020603050405020304" pitchFamily="18" charset="0"/>
              </a:rPr>
              <a:t>SOP 1200-02 indicates three (3) types of searches: Blanket, Random, and Reasonable Suspicion. A Blanket Search is when the entire school population is searched to ensure health, safety, and well-being</a:t>
            </a:r>
            <a:r>
              <a:rPr lang="en-US" sz="1900" b="1" dirty="0">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a:p>
            <a:pPr marL="857250" lvl="1" indent="-457200">
              <a:spcBef>
                <a:spcPts val="0"/>
              </a:spcBef>
              <a:buFont typeface="Times New Roman" panose="02020603050405020304" pitchFamily="18" charset="0"/>
              <a:buChar char="‒"/>
            </a:pPr>
            <a:r>
              <a:rPr lang="en-US" sz="1900" b="1" dirty="0">
                <a:latin typeface="Times New Roman" panose="02020603050405020304" pitchFamily="18" charset="0"/>
                <a:cs typeface="Times New Roman" panose="02020603050405020304" pitchFamily="18" charset="0"/>
              </a:rPr>
              <a:t>TRUE </a:t>
            </a:r>
          </a:p>
          <a:p>
            <a:pPr marL="457200" lvl="1" indent="-457200">
              <a:spcBef>
                <a:spcPts val="0"/>
              </a:spcBef>
              <a:buAutoNum type="arabicPeriod" startAt="5"/>
            </a:pPr>
            <a:r>
              <a:rPr lang="en-US" sz="1900" dirty="0">
                <a:latin typeface="Times New Roman" panose="02020603050405020304" pitchFamily="18" charset="0"/>
                <a:cs typeface="Times New Roman" panose="02020603050405020304" pitchFamily="18" charset="0"/>
              </a:rPr>
              <a:t>A Random search is when </a:t>
            </a:r>
            <a:r>
              <a:rPr lang="en-US" sz="1900" b="1" dirty="0">
                <a:latin typeface="Times New Roman" panose="02020603050405020304" pitchFamily="18" charset="0"/>
                <a:cs typeface="Times New Roman" panose="02020603050405020304" pitchFamily="18" charset="0"/>
              </a:rPr>
              <a:t>student lockers and parking lots, and/or non-personal property are searched using a prescribed method ((every 5th locker in row). </a:t>
            </a:r>
            <a:r>
              <a:rPr lang="en-US" sz="1900" b="1" dirty="0">
                <a:solidFill>
                  <a:srgbClr val="FF0000"/>
                </a:solidFill>
                <a:latin typeface="Times New Roman" panose="02020603050405020304" pitchFamily="18" charset="0"/>
                <a:cs typeface="Times New Roman" panose="02020603050405020304" pitchFamily="18" charset="0"/>
              </a:rPr>
              <a:t>NOTE:  Personal property (bags, purses, etc.) cannot be searched. </a:t>
            </a:r>
          </a:p>
          <a:p>
            <a:pPr marL="742950" lvl="2" indent="-342900">
              <a:spcBef>
                <a:spcPts val="0"/>
              </a:spcBef>
              <a:buFont typeface="Times New Roman" panose="02020603050405020304" pitchFamily="18" charset="0"/>
              <a:buChar char="—"/>
            </a:pPr>
            <a:r>
              <a:rPr lang="en-US" sz="1800" b="1" dirty="0">
                <a:latin typeface="Times New Roman" panose="02020603050405020304" pitchFamily="18" charset="0"/>
                <a:cs typeface="Times New Roman" panose="02020603050405020304" pitchFamily="18" charset="0"/>
              </a:rPr>
              <a:t>TRUE</a:t>
            </a:r>
            <a:r>
              <a:rPr lang="en-US" sz="1800" dirty="0">
                <a:latin typeface="Times New Roman" panose="02020603050405020304" pitchFamily="18" charset="0"/>
                <a:cs typeface="Times New Roman" panose="02020603050405020304" pitchFamily="18" charset="0"/>
              </a:rPr>
              <a:t> </a:t>
            </a:r>
          </a:p>
          <a:p>
            <a:pPr marL="0" indent="0">
              <a:spcBef>
                <a:spcPts val="0"/>
              </a:spcBef>
              <a:buNone/>
            </a:pPr>
            <a:endParaRPr lang="en-US" sz="2200" b="1" dirty="0">
              <a:latin typeface="Times New Roman" panose="02020603050405020304" pitchFamily="18" charset="0"/>
              <a:cs typeface="Times New Roman" panose="02020603050405020304" pitchFamily="18" charset="0"/>
            </a:endParaRPr>
          </a:p>
          <a:p>
            <a:pPr marL="0" indent="0">
              <a:lnSpc>
                <a:spcPct val="100000"/>
              </a:lnSpc>
              <a:buNone/>
            </a:pPr>
            <a:endParaRPr lang="en-US" sz="1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27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80">
                                          <p:stCondLst>
                                            <p:cond delay="0"/>
                                          </p:stCondLst>
                                        </p:cTn>
                                        <p:tgtEl>
                                          <p:spTgt spid="3">
                                            <p:txEl>
                                              <p:pRg st="1" end="1"/>
                                            </p:txEl>
                                          </p:spTgt>
                                        </p:tgtEl>
                                      </p:cBhvr>
                                    </p:animEffect>
                                    <p:anim calcmode="lin" valueType="num">
                                      <p:cBhvr>
                                        <p:cTn id="1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1" end="1"/>
                                            </p:txEl>
                                          </p:spTgt>
                                        </p:tgtEl>
                                      </p:cBhvr>
                                      <p:to x="100000" y="60000"/>
                                    </p:animScale>
                                    <p:animScale>
                                      <p:cBhvr>
                                        <p:cTn id="18" dur="166" decel="50000">
                                          <p:stCondLst>
                                            <p:cond delay="676"/>
                                          </p:stCondLst>
                                        </p:cTn>
                                        <p:tgtEl>
                                          <p:spTgt spid="3">
                                            <p:txEl>
                                              <p:pRg st="1" end="1"/>
                                            </p:txEl>
                                          </p:spTgt>
                                        </p:tgtEl>
                                      </p:cBhvr>
                                      <p:to x="100000" y="100000"/>
                                    </p:animScale>
                                    <p:animScale>
                                      <p:cBhvr>
                                        <p:cTn id="19" dur="26">
                                          <p:stCondLst>
                                            <p:cond delay="1312"/>
                                          </p:stCondLst>
                                        </p:cTn>
                                        <p:tgtEl>
                                          <p:spTgt spid="3">
                                            <p:txEl>
                                              <p:pRg st="1" end="1"/>
                                            </p:txEl>
                                          </p:spTgt>
                                        </p:tgtEl>
                                      </p:cBhvr>
                                      <p:to x="100000" y="80000"/>
                                    </p:animScale>
                                    <p:animScale>
                                      <p:cBhvr>
                                        <p:cTn id="20" dur="166" decel="50000">
                                          <p:stCondLst>
                                            <p:cond delay="1338"/>
                                          </p:stCondLst>
                                        </p:cTn>
                                        <p:tgtEl>
                                          <p:spTgt spid="3">
                                            <p:txEl>
                                              <p:pRg st="1" end="1"/>
                                            </p:txEl>
                                          </p:spTgt>
                                        </p:tgtEl>
                                      </p:cBhvr>
                                      <p:to x="100000" y="100000"/>
                                    </p:animScale>
                                    <p:animScale>
                                      <p:cBhvr>
                                        <p:cTn id="21" dur="26">
                                          <p:stCondLst>
                                            <p:cond delay="1642"/>
                                          </p:stCondLst>
                                        </p:cTn>
                                        <p:tgtEl>
                                          <p:spTgt spid="3">
                                            <p:txEl>
                                              <p:pRg st="1" end="1"/>
                                            </p:txEl>
                                          </p:spTgt>
                                        </p:tgtEl>
                                      </p:cBhvr>
                                      <p:to x="100000" y="90000"/>
                                    </p:animScale>
                                    <p:animScale>
                                      <p:cBhvr>
                                        <p:cTn id="22" dur="166" decel="50000">
                                          <p:stCondLst>
                                            <p:cond delay="1668"/>
                                          </p:stCondLst>
                                        </p:cTn>
                                        <p:tgtEl>
                                          <p:spTgt spid="3">
                                            <p:txEl>
                                              <p:pRg st="1" end="1"/>
                                            </p:txEl>
                                          </p:spTgt>
                                        </p:tgtEl>
                                      </p:cBhvr>
                                      <p:to x="100000" y="100000"/>
                                    </p:animScale>
                                    <p:animScale>
                                      <p:cBhvr>
                                        <p:cTn id="23" dur="26">
                                          <p:stCondLst>
                                            <p:cond delay="1808"/>
                                          </p:stCondLst>
                                        </p:cTn>
                                        <p:tgtEl>
                                          <p:spTgt spid="3">
                                            <p:txEl>
                                              <p:pRg st="1" end="1"/>
                                            </p:txEl>
                                          </p:spTgt>
                                        </p:tgtEl>
                                      </p:cBhvr>
                                      <p:to x="100000" y="95000"/>
                                    </p:animScale>
                                    <p:animScale>
                                      <p:cBhvr>
                                        <p:cTn id="24" dur="166" decel="50000">
                                          <p:stCondLst>
                                            <p:cond delay="1834"/>
                                          </p:stCondLst>
                                        </p:cTn>
                                        <p:tgtEl>
                                          <p:spTgt spid="3">
                                            <p:txEl>
                                              <p:pRg st="1" end="1"/>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000"/>
                                        <p:tgtEl>
                                          <p:spTgt spid="3">
                                            <p:txEl>
                                              <p:pRg st="3" end="3"/>
                                            </p:txEl>
                                          </p:spTgt>
                                        </p:tgtEl>
                                      </p:cBhvr>
                                    </p:animEffect>
                                    <p:anim calcmode="lin" valueType="num">
                                      <p:cBhvr>
                                        <p:cTn id="3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nodeType="clickEffect">
                                  <p:stCondLst>
                                    <p:cond delay="0"/>
                                  </p:stCondLst>
                                  <p:iterate type="lt">
                                    <p:tmPct val="10000"/>
                                  </p:iterate>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58"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38" presetClass="entr" presetSubtype="0" accel="50000" fill="hold" nodeType="clickEffect">
                                  <p:stCondLst>
                                    <p:cond delay="0"/>
                                  </p:stCondLst>
                                  <p:iterate type="lt">
                                    <p:tmPct val="50000"/>
                                  </p:iterate>
                                  <p:childTnLst>
                                    <p:set>
                                      <p:cBhvr>
                                        <p:cTn id="68" dur="1" fill="hold">
                                          <p:stCondLst>
                                            <p:cond delay="0"/>
                                          </p:stCondLst>
                                        </p:cTn>
                                        <p:tgtEl>
                                          <p:spTgt spid="3">
                                            <p:txEl>
                                              <p:pRg st="9" end="9"/>
                                            </p:txEl>
                                          </p:spTgt>
                                        </p:tgtEl>
                                        <p:attrNameLst>
                                          <p:attrName>style.visibility</p:attrName>
                                        </p:attrNameLst>
                                      </p:cBhvr>
                                      <p:to>
                                        <p:strVal val="visible"/>
                                      </p:to>
                                    </p:set>
                                    <p:set>
                                      <p:cBhvr>
                                        <p:cTn id="69" dur="455" fill="hold">
                                          <p:stCondLst>
                                            <p:cond delay="0"/>
                                          </p:stCondLst>
                                        </p:cTn>
                                        <p:tgtEl>
                                          <p:spTgt spid="3">
                                            <p:txEl>
                                              <p:pRg st="9" end="9"/>
                                            </p:txEl>
                                          </p:spTgt>
                                        </p:tgtEl>
                                        <p:attrNameLst>
                                          <p:attrName>style.rotation</p:attrName>
                                        </p:attrNameLst>
                                      </p:cBhvr>
                                      <p:to>
                                        <p:strVal val="-45.0"/>
                                      </p:to>
                                    </p:set>
                                    <p:anim calcmode="lin" valueType="num">
                                      <p:cBhvr>
                                        <p:cTn id="70" dur="455" fill="hold">
                                          <p:stCondLst>
                                            <p:cond delay="455"/>
                                          </p:stCondLst>
                                        </p:cTn>
                                        <p:tgtEl>
                                          <p:spTgt spid="3">
                                            <p:txEl>
                                              <p:pRg st="9" end="9"/>
                                            </p:txEl>
                                          </p:spTgt>
                                        </p:tgtEl>
                                        <p:attrNameLst>
                                          <p:attrName>style.rotation</p:attrName>
                                        </p:attrNameLst>
                                      </p:cBhvr>
                                      <p:tavLst>
                                        <p:tav tm="0">
                                          <p:val>
                                            <p:fltVal val="-45"/>
                                          </p:val>
                                        </p:tav>
                                        <p:tav tm="69900">
                                          <p:val>
                                            <p:fltVal val="45"/>
                                          </p:val>
                                        </p:tav>
                                        <p:tav tm="100000">
                                          <p:val>
                                            <p:fltVal val="0"/>
                                          </p:val>
                                        </p:tav>
                                      </p:tavLst>
                                    </p:anim>
                                    <p:anim calcmode="lin" valueType="num">
                                      <p:cBhvr>
                                        <p:cTn id="71" dur="455" fill="hold">
                                          <p:stCondLst>
                                            <p:cond delay="0"/>
                                          </p:stCondLst>
                                        </p:cTn>
                                        <p:tgtEl>
                                          <p:spTgt spid="3">
                                            <p:txEl>
                                              <p:pRg st="9" end="9"/>
                                            </p:txEl>
                                          </p:spTgt>
                                        </p:tgtEl>
                                        <p:attrNameLst>
                                          <p:attrName>ppt_y</p:attrName>
                                        </p:attrNameLst>
                                      </p:cBhvr>
                                      <p:tavLst>
                                        <p:tav tm="0">
                                          <p:val>
                                            <p:strVal val="#ppt_y-1"/>
                                          </p:val>
                                        </p:tav>
                                        <p:tav tm="100000">
                                          <p:val>
                                            <p:strVal val="#ppt_y-(0.354*#ppt_w-0.172*#ppt_h)"/>
                                          </p:val>
                                        </p:tav>
                                      </p:tavLst>
                                    </p:anim>
                                    <p:anim calcmode="lin" valueType="num">
                                      <p:cBhvr>
                                        <p:cTn id="72" dur="156" decel="50000" autoRev="1" fill="hold">
                                          <p:stCondLst>
                                            <p:cond delay="455"/>
                                          </p:stCondLst>
                                        </p:cTn>
                                        <p:tgtEl>
                                          <p:spTgt spid="3">
                                            <p:txEl>
                                              <p:pRg st="9" end="9"/>
                                            </p:txEl>
                                          </p:spTgt>
                                        </p:tgtEl>
                                        <p:attrNameLst>
                                          <p:attrName>ppt_y</p:attrName>
                                        </p:attrNameLst>
                                      </p:cBhvr>
                                      <p:tavLst>
                                        <p:tav tm="0">
                                          <p:val>
                                            <p:strVal val="#ppt_y-(0.354*#ppt_w-0.172*#ppt_h)"/>
                                          </p:val>
                                        </p:tav>
                                        <p:tav tm="100000">
                                          <p:val>
                                            <p:strVal val="#ppt_y-(0.354*#ppt_w-0.172*#ppt_h)-#ppt_h/2"/>
                                          </p:val>
                                        </p:tav>
                                      </p:tavLst>
                                    </p:anim>
                                    <p:anim calcmode="lin" valueType="num">
                                      <p:cBhvr>
                                        <p:cTn id="73" dur="136" fill="hold">
                                          <p:stCondLst>
                                            <p:cond delay="864"/>
                                          </p:stCondLst>
                                        </p:cTn>
                                        <p:tgtEl>
                                          <p:spTgt spid="3">
                                            <p:txEl>
                                              <p:pRg st="9" end="9"/>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391400" cy="914400"/>
          </a:xfrm>
        </p:spPr>
        <p:txBody>
          <a:bodyPr/>
          <a:lstStyle/>
          <a:p>
            <a:r>
              <a:rPr lang="en-US" dirty="0"/>
              <a:t>True or False</a:t>
            </a:r>
          </a:p>
        </p:txBody>
      </p:sp>
      <p:sp>
        <p:nvSpPr>
          <p:cNvPr id="3" name="Content Placeholder 2"/>
          <p:cNvSpPr>
            <a:spLocks noGrp="1"/>
          </p:cNvSpPr>
          <p:nvPr>
            <p:ph idx="1"/>
          </p:nvPr>
        </p:nvSpPr>
        <p:spPr>
          <a:xfrm>
            <a:off x="685800" y="1066800"/>
            <a:ext cx="7848600" cy="5334000"/>
          </a:xfrm>
        </p:spPr>
        <p:txBody>
          <a:bodyPr/>
          <a:lstStyle/>
          <a:p>
            <a:pPr marL="457200" indent="-457200">
              <a:lnSpc>
                <a:spcPct val="100000"/>
              </a:lnSpc>
              <a:spcBef>
                <a:spcPts val="0"/>
              </a:spcBef>
              <a:buFont typeface="+mj-lt"/>
              <a:buAutoNum type="arabicPeriod" startAt="6"/>
            </a:pPr>
            <a:r>
              <a:rPr lang="en-US" sz="1900" dirty="0">
                <a:latin typeface="Times New Roman" panose="02020603050405020304" pitchFamily="18" charset="0"/>
                <a:cs typeface="Times New Roman" panose="02020603050405020304" pitchFamily="18" charset="0"/>
              </a:rPr>
              <a:t>A Reasonable Search is when a particular group or students may be in possession of contraband and need to be searched. </a:t>
            </a:r>
          </a:p>
          <a:p>
            <a:pPr marL="857250" lvl="1" indent="-457200">
              <a:spcBef>
                <a:spcPts val="0"/>
              </a:spcBef>
            </a:pPr>
            <a:r>
              <a:rPr lang="en-US" sz="1900" b="1" dirty="0">
                <a:latin typeface="Times New Roman" panose="02020603050405020304" pitchFamily="18" charset="0"/>
                <a:cs typeface="Times New Roman" panose="02020603050405020304" pitchFamily="18" charset="0"/>
              </a:rPr>
              <a:t>TRUE</a:t>
            </a:r>
          </a:p>
          <a:p>
            <a:pPr marL="457200" indent="-457200">
              <a:lnSpc>
                <a:spcPct val="100000"/>
              </a:lnSpc>
              <a:spcBef>
                <a:spcPts val="0"/>
              </a:spcBef>
              <a:buFont typeface="+mj-lt"/>
              <a:buAutoNum type="arabicPeriod" startAt="7"/>
            </a:pPr>
            <a:r>
              <a:rPr lang="en-US" sz="1900" dirty="0">
                <a:latin typeface="Times New Roman" panose="02020603050405020304" pitchFamily="18" charset="0"/>
                <a:cs typeface="Times New Roman" panose="02020603050405020304" pitchFamily="18" charset="0"/>
              </a:rPr>
              <a:t>When school officials have reasonable suspicion and need to search student’s personal belongings – it’s best </a:t>
            </a:r>
            <a:r>
              <a:rPr lang="en-US" sz="1900" u="sng" dirty="0">
                <a:latin typeface="Times New Roman" panose="02020603050405020304" pitchFamily="18" charset="0"/>
                <a:cs typeface="Times New Roman" panose="02020603050405020304" pitchFamily="18" charset="0"/>
              </a:rPr>
              <a:t>NOT </a:t>
            </a:r>
            <a:r>
              <a:rPr lang="en-US" sz="1900" dirty="0">
                <a:latin typeface="Times New Roman" panose="02020603050405020304" pitchFamily="18" charset="0"/>
                <a:cs typeface="Times New Roman" panose="02020603050405020304" pitchFamily="18" charset="0"/>
              </a:rPr>
              <a:t>to have them remove their jacket, hat, purse, etc., or give a student the option to “come clean.” </a:t>
            </a:r>
          </a:p>
          <a:p>
            <a:pPr lvl="1">
              <a:spcBef>
                <a:spcPts val="0"/>
              </a:spcBef>
            </a:pPr>
            <a:r>
              <a:rPr lang="en-US" sz="1900" b="1" dirty="0">
                <a:latin typeface="Times New Roman" panose="02020603050405020304" pitchFamily="18" charset="0"/>
                <a:cs typeface="Times New Roman" panose="02020603050405020304" pitchFamily="18" charset="0"/>
              </a:rPr>
              <a:t>FALSE : best to have them remove and option to “come clean.” </a:t>
            </a:r>
          </a:p>
          <a:p>
            <a:pPr marL="457200" indent="-457200">
              <a:lnSpc>
                <a:spcPct val="100000"/>
              </a:lnSpc>
              <a:spcBef>
                <a:spcPts val="0"/>
              </a:spcBef>
              <a:buFont typeface="+mj-lt"/>
              <a:buAutoNum type="arabicPeriod" startAt="8"/>
            </a:pPr>
            <a:r>
              <a:rPr lang="en-US" sz="1900" dirty="0">
                <a:latin typeface="Times New Roman" panose="02020603050405020304" pitchFamily="18" charset="0"/>
                <a:cs typeface="Times New Roman" panose="02020603050405020304" pitchFamily="18" charset="0"/>
              </a:rPr>
              <a:t>The Superintendent MUST be present during a search. </a:t>
            </a:r>
          </a:p>
          <a:p>
            <a:pPr marL="857250" lvl="1" indent="-457200">
              <a:spcBef>
                <a:spcPts val="0"/>
              </a:spcBef>
            </a:pPr>
            <a:r>
              <a:rPr lang="en-US" sz="1900" b="1" dirty="0">
                <a:latin typeface="Times New Roman" panose="02020603050405020304" pitchFamily="18" charset="0"/>
                <a:cs typeface="Times New Roman" panose="02020603050405020304" pitchFamily="18" charset="0"/>
              </a:rPr>
              <a:t>FALSE (School Administrator) </a:t>
            </a:r>
          </a:p>
          <a:p>
            <a:pPr marL="457200" indent="-457200">
              <a:lnSpc>
                <a:spcPct val="100000"/>
              </a:lnSpc>
              <a:spcBef>
                <a:spcPts val="0"/>
              </a:spcBef>
              <a:buFont typeface="+mj-lt"/>
              <a:buAutoNum type="arabicPeriod" startAt="9"/>
            </a:pPr>
            <a:r>
              <a:rPr lang="en-US" sz="1900" dirty="0">
                <a:latin typeface="Times New Roman" panose="02020603050405020304" pitchFamily="18" charset="0"/>
                <a:cs typeface="Times New Roman" panose="02020603050405020304" pitchFamily="18" charset="0"/>
              </a:rPr>
              <a:t>It is best to be alone when conducting a search. </a:t>
            </a:r>
          </a:p>
          <a:p>
            <a:pPr marL="857250" lvl="1" indent="-457200">
              <a:spcBef>
                <a:spcPts val="0"/>
              </a:spcBef>
              <a:buFont typeface="Times New Roman" panose="02020603050405020304" pitchFamily="18" charset="0"/>
              <a:buChar char="‒"/>
            </a:pPr>
            <a:r>
              <a:rPr lang="en-US" sz="1900" b="1" dirty="0">
                <a:latin typeface="Times New Roman" panose="02020603050405020304" pitchFamily="18" charset="0"/>
                <a:cs typeface="Times New Roman" panose="02020603050405020304" pitchFamily="18" charset="0"/>
              </a:rPr>
              <a:t>FALSE (Always with another person and school administrator) </a:t>
            </a:r>
          </a:p>
          <a:p>
            <a:pPr marL="457200" indent="-457200">
              <a:lnSpc>
                <a:spcPct val="100000"/>
              </a:lnSpc>
              <a:spcBef>
                <a:spcPts val="0"/>
              </a:spcBef>
              <a:buFont typeface="+mj-lt"/>
              <a:buAutoNum type="arabicPeriod" startAt="10"/>
            </a:pPr>
            <a:r>
              <a:rPr lang="en-US" sz="1900" dirty="0">
                <a:latin typeface="Times New Roman" panose="02020603050405020304" pitchFamily="18" charset="0"/>
                <a:cs typeface="Times New Roman" panose="02020603050405020304" pitchFamily="18" charset="0"/>
              </a:rPr>
              <a:t>Search all pockets, seams, and potential areas of a bag or jacket that may be possibly tampered with to hide possible contraband is a good procedure to follow. </a:t>
            </a:r>
          </a:p>
          <a:p>
            <a:pPr marL="857250" lvl="1" indent="-457200">
              <a:spcBef>
                <a:spcPts val="0"/>
              </a:spcBef>
              <a:buFont typeface="Times New Roman" panose="02020603050405020304" pitchFamily="18" charset="0"/>
              <a:buChar char="‒"/>
            </a:pPr>
            <a:r>
              <a:rPr lang="en-US" sz="1900" b="1" dirty="0">
                <a:latin typeface="Times New Roman" panose="02020603050405020304" pitchFamily="18" charset="0"/>
                <a:cs typeface="Times New Roman" panose="02020603050405020304" pitchFamily="18" charset="0"/>
              </a:rPr>
              <a:t>True</a:t>
            </a:r>
          </a:p>
          <a:p>
            <a:pPr marL="857250" lvl="1" indent="-457200">
              <a:spcBef>
                <a:spcPts val="0"/>
              </a:spcBef>
              <a:buFont typeface="Times New Roman" panose="02020603050405020304" pitchFamily="18" charset="0"/>
              <a:buChar char="‒"/>
            </a:pPr>
            <a:endParaRPr lang="en-US" sz="1900" b="1" dirty="0">
              <a:latin typeface="Times New Roman" panose="02020603050405020304" pitchFamily="18" charset="0"/>
              <a:cs typeface="Times New Roman" panose="02020603050405020304" pitchFamily="18" charset="0"/>
            </a:endParaRPr>
          </a:p>
          <a:p>
            <a:pPr marL="400050" lvl="1" indent="0">
              <a:spcBef>
                <a:spcPts val="0"/>
              </a:spcBef>
              <a:buNone/>
            </a:pPr>
            <a:r>
              <a:rPr lang="en-US" sz="1900" b="1" dirty="0">
                <a:latin typeface="Times New Roman" panose="02020603050405020304" pitchFamily="18" charset="0"/>
                <a:cs typeface="Times New Roman" panose="02020603050405020304" pitchFamily="18" charset="0"/>
              </a:rPr>
              <a:t>BONUS: “SOP 1200-002” authorizes schools to use hand held electronic wands during random searches.</a:t>
            </a:r>
          </a:p>
          <a:p>
            <a:pPr marL="400050" lvl="1" indent="0">
              <a:spcBef>
                <a:spcPts val="0"/>
              </a:spcBef>
              <a:buNone/>
            </a:pPr>
            <a:r>
              <a:rPr lang="en-US" sz="1900" b="1" dirty="0">
                <a:latin typeface="Times New Roman" panose="02020603050405020304" pitchFamily="18" charset="0"/>
                <a:cs typeface="Times New Roman" panose="02020603050405020304" pitchFamily="18" charset="0"/>
              </a:rPr>
              <a:t>FALSE (only reasonable &amp; blank searches)</a:t>
            </a:r>
          </a:p>
        </p:txBody>
      </p:sp>
    </p:spTree>
    <p:extLst>
      <p:ext uri="{BB962C8B-B14F-4D97-AF65-F5344CB8AC3E}">
        <p14:creationId xmlns:p14="http://schemas.microsoft.com/office/powerpoint/2010/main" val="4007775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Scale>
                                      <p:cBhvr>
                                        <p:cTn id="23"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
                                            <p:txEl>
                                              <p:pRg st="3" end="3"/>
                                            </p:txEl>
                                          </p:spTgt>
                                        </p:tgtEl>
                                        <p:attrNameLst>
                                          <p:attrName>ppt_x</p:attrName>
                                          <p:attrName>ppt_y</p:attrName>
                                        </p:attrNameLst>
                                      </p:cBhvr>
                                    </p:animMotion>
                                    <p:animEffect transition="in" filter="fade">
                                      <p:cBhvr>
                                        <p:cTn id="25" dur="1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anim calcmode="lin" valueType="num">
                                      <p:cBhvr>
                                        <p:cTn id="35" dur="2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36"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7" dur="2000" fill="hold"/>
                                        <p:tgtEl>
                                          <p:spTgt spid="3">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additive="base">
                                        <p:cTn id="5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additive="base">
                                        <p:cTn id="6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0" y="0"/>
            <a:ext cx="9143999" cy="1524000"/>
          </a:xfrm>
        </p:spPr>
        <p:txBody>
          <a:bodyPr/>
          <a:lstStyle/>
          <a:p>
            <a:pPr algn="ctr"/>
            <a:r>
              <a:rPr lang="en-US" sz="3600" b="1" u="sng" dirty="0">
                <a:latin typeface="Times New Roman" panose="02020603050405020304" pitchFamily="18" charset="0"/>
                <a:cs typeface="Times New Roman" panose="02020603050405020304" pitchFamily="18" charset="0"/>
              </a:rPr>
              <a:t>THE FOLLOWING DOCUMENTS CAN BE ACCESSED ON THE SSSD WEBSITE:</a:t>
            </a:r>
          </a:p>
        </p:txBody>
      </p:sp>
      <p:sp>
        <p:nvSpPr>
          <p:cNvPr id="8197" name="Rectangle 5"/>
          <p:cNvSpPr>
            <a:spLocks noGrp="1" noChangeArrowheads="1"/>
          </p:cNvSpPr>
          <p:nvPr>
            <p:ph type="body" idx="1"/>
          </p:nvPr>
        </p:nvSpPr>
        <p:spPr>
          <a:xfrm>
            <a:off x="152399" y="1447800"/>
            <a:ext cx="8839200" cy="5333999"/>
          </a:xfrm>
        </p:spPr>
        <p:txBody>
          <a:bodyPr/>
          <a:lstStyle/>
          <a:p>
            <a:pPr>
              <a:spcBef>
                <a:spcPts val="0"/>
              </a:spcBef>
              <a:buFont typeface="Wingdings" pitchFamily="2" charset="2"/>
              <a:buChar char="ü"/>
            </a:pPr>
            <a:r>
              <a:rPr lang="en-US" sz="2500" dirty="0">
                <a:solidFill>
                  <a:schemeClr val="tx1"/>
                </a:solidFill>
                <a:latin typeface="Times New Roman" panose="02020603050405020304" pitchFamily="18" charset="0"/>
                <a:ea typeface="Times New Roman"/>
                <a:cs typeface="Times New Roman" panose="02020603050405020304" pitchFamily="18" charset="0"/>
              </a:rPr>
              <a:t>Board Policy 407 (Search &amp; Seizure) </a:t>
            </a:r>
          </a:p>
          <a:p>
            <a:pPr>
              <a:spcBef>
                <a:spcPts val="0"/>
              </a:spcBef>
              <a:buFont typeface="Wingdings" pitchFamily="2" charset="2"/>
              <a:buChar char="ü"/>
            </a:pPr>
            <a:r>
              <a:rPr lang="en-US" sz="2500" dirty="0">
                <a:solidFill>
                  <a:schemeClr val="tx1"/>
                </a:solidFill>
                <a:latin typeface="Times New Roman" panose="02020603050405020304" pitchFamily="18" charset="0"/>
                <a:ea typeface="Times New Roman"/>
                <a:cs typeface="Times New Roman" panose="02020603050405020304" pitchFamily="18" charset="0"/>
              </a:rPr>
              <a:t>SOP 1200-010 (Staff Training Student Search &amp; Seizure)</a:t>
            </a:r>
          </a:p>
          <a:p>
            <a:pPr>
              <a:spcBef>
                <a:spcPts val="0"/>
              </a:spcBef>
              <a:buFont typeface="Wingdings" pitchFamily="2" charset="2"/>
              <a:buChar char="ü"/>
            </a:pPr>
            <a:r>
              <a:rPr lang="en-US" sz="2500" dirty="0">
                <a:solidFill>
                  <a:schemeClr val="tx1"/>
                </a:solidFill>
                <a:latin typeface="Times New Roman" panose="02020603050405020304" pitchFamily="18" charset="0"/>
                <a:ea typeface="Times New Roman"/>
                <a:cs typeface="Times New Roman" panose="02020603050405020304" pitchFamily="18" charset="0"/>
              </a:rPr>
              <a:t>SOP 1200-002 (Student Searches &amp; Seizures)</a:t>
            </a:r>
          </a:p>
          <a:p>
            <a:pPr lvl="0">
              <a:spcBef>
                <a:spcPts val="0"/>
              </a:spcBef>
              <a:buFont typeface="Wingdings" pitchFamily="2" charset="2"/>
              <a:buChar char="ü"/>
            </a:pPr>
            <a:r>
              <a:rPr lang="en-US" sz="2500" dirty="0">
                <a:solidFill>
                  <a:schemeClr val="tx1"/>
                </a:solidFill>
                <a:latin typeface="Times New Roman" panose="02020603050405020304" pitchFamily="18" charset="0"/>
                <a:ea typeface="Times New Roman"/>
                <a:cs typeface="Times New Roman" panose="02020603050405020304" pitchFamily="18" charset="0"/>
              </a:rPr>
              <a:t>SOP 1200-003 (Cell Phone Usage)</a:t>
            </a:r>
          </a:p>
          <a:p>
            <a:pPr lvl="0">
              <a:spcBef>
                <a:spcPts val="0"/>
              </a:spcBef>
              <a:buFont typeface="Wingdings" pitchFamily="2" charset="2"/>
              <a:buChar char="ü"/>
            </a:pPr>
            <a:r>
              <a:rPr lang="en-US" sz="2500" dirty="0">
                <a:solidFill>
                  <a:schemeClr val="tx1"/>
                </a:solidFill>
                <a:latin typeface="Times New Roman" panose="02020603050405020304" pitchFamily="18" charset="0"/>
                <a:ea typeface="Times New Roman"/>
                <a:cs typeface="Times New Roman" panose="02020603050405020304" pitchFamily="18" charset="0"/>
              </a:rPr>
              <a:t>PPT -Theory and Philosophy Behind Search/Seizure</a:t>
            </a:r>
          </a:p>
          <a:p>
            <a:pPr lvl="0">
              <a:spcBef>
                <a:spcPts val="0"/>
              </a:spcBef>
              <a:buFont typeface="Wingdings" pitchFamily="2" charset="2"/>
              <a:buChar char="ü"/>
            </a:pPr>
            <a:r>
              <a:rPr lang="en-US" sz="2500" dirty="0">
                <a:solidFill>
                  <a:schemeClr val="tx1"/>
                </a:solidFill>
                <a:latin typeface="Times New Roman" panose="02020603050405020304" pitchFamily="18" charset="0"/>
                <a:ea typeface="Times New Roman"/>
                <a:cs typeface="Times New Roman" panose="02020603050405020304" pitchFamily="18" charset="0"/>
              </a:rPr>
              <a:t>PPT- Tactics, Techniques &amp; Procedures (SAOs)</a:t>
            </a:r>
          </a:p>
          <a:p>
            <a:pPr marL="0" lvl="0" indent="0">
              <a:spcBef>
                <a:spcPts val="0"/>
              </a:spcBef>
              <a:buNone/>
            </a:pPr>
            <a:endParaRPr lang="en-US" sz="2500" dirty="0">
              <a:solidFill>
                <a:schemeClr val="tx1"/>
              </a:solidFill>
              <a:latin typeface="Times New Roman" panose="02020603050405020304" pitchFamily="18" charset="0"/>
              <a:ea typeface="Times New Roman"/>
              <a:cs typeface="Times New Roman" panose="02020603050405020304" pitchFamily="18" charset="0"/>
            </a:endParaRPr>
          </a:p>
          <a:p>
            <a:pPr marL="0" lvl="0" indent="0">
              <a:spcBef>
                <a:spcPts val="0"/>
              </a:spcBef>
              <a:buNone/>
            </a:pPr>
            <a:r>
              <a:rPr lang="en-US" sz="2500" i="1" dirty="0">
                <a:solidFill>
                  <a:schemeClr val="tx1"/>
                </a:solidFill>
                <a:latin typeface="Times New Roman" panose="02020603050405020304" pitchFamily="18" charset="0"/>
                <a:ea typeface="Times New Roman"/>
                <a:cs typeface="Times New Roman" panose="02020603050405020304" pitchFamily="18" charset="0"/>
              </a:rPr>
              <a:t>*</a:t>
            </a:r>
            <a:r>
              <a:rPr lang="en-US" sz="2500" b="1" i="1" dirty="0">
                <a:solidFill>
                  <a:schemeClr val="tx1"/>
                </a:solidFill>
                <a:latin typeface="Times New Roman" panose="02020603050405020304" pitchFamily="18" charset="0"/>
                <a:ea typeface="Times New Roman"/>
                <a:cs typeface="Times New Roman" panose="02020603050405020304" pitchFamily="18" charset="0"/>
              </a:rPr>
              <a:t>Documents may be accessed at the following link:</a:t>
            </a:r>
          </a:p>
          <a:p>
            <a:pPr marL="0" lvl="0" indent="0">
              <a:spcBef>
                <a:spcPts val="0"/>
              </a:spcBef>
              <a:buNone/>
            </a:pPr>
            <a:r>
              <a:rPr lang="en-US" sz="2500" b="1" u="sng" dirty="0">
                <a:solidFill>
                  <a:schemeClr val="tx1"/>
                </a:solidFill>
                <a:latin typeface="Times New Roman" panose="02020603050405020304" pitchFamily="18" charset="0"/>
                <a:ea typeface="Times New Roman"/>
                <a:cs typeface="Times New Roman" panose="02020603050405020304" pitchFamily="18" charset="0"/>
                <a:hlinkClick r:id="rId2"/>
              </a:rPr>
              <a:t>https://www.gdoe.net/District/Department/9-Student-Support-Services-SSSD/1603-Search-and-Seizure.html</a:t>
            </a:r>
            <a:endParaRPr lang="en-US" sz="2500" b="1" u="sng" dirty="0">
              <a:solidFill>
                <a:schemeClr val="tx1"/>
              </a:solidFill>
              <a:latin typeface="Times New Roman" panose="02020603050405020304" pitchFamily="18" charset="0"/>
              <a:ea typeface="Times New Roman"/>
              <a:cs typeface="Times New Roman" panose="02020603050405020304" pitchFamily="18"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lstStyle/>
          <a:p>
            <a:pPr algn="ctr"/>
            <a:r>
              <a:rPr lang="en-US" b="1" dirty="0">
                <a:latin typeface="Times New Roman" panose="02020603050405020304" pitchFamily="18" charset="0"/>
                <a:cs typeface="Times New Roman" panose="02020603050405020304" pitchFamily="18" charset="0"/>
              </a:rPr>
              <a:t>QUESTIONS, COMMENTS OR CONCERNS???</a:t>
            </a:r>
          </a:p>
        </p:txBody>
      </p:sp>
      <p:pic>
        <p:nvPicPr>
          <p:cNvPr id="4" name="Content Placeholder 3"/>
          <p:cNvPicPr>
            <a:picLocks noGrp="1" noChangeAspect="1"/>
          </p:cNvPicPr>
          <p:nvPr>
            <p:ph idx="1"/>
          </p:nvPr>
        </p:nvPicPr>
        <p:blipFill>
          <a:blip r:embed="rId2"/>
          <a:stretch>
            <a:fillRect/>
          </a:stretch>
        </p:blipFill>
        <p:spPr>
          <a:xfrm>
            <a:off x="1866900" y="1981200"/>
            <a:ext cx="5486400" cy="4352544"/>
          </a:xfrm>
          <a:prstGeom prst="rect">
            <a:avLst/>
          </a:prstGeom>
        </p:spPr>
      </p:pic>
    </p:spTree>
    <p:extLst>
      <p:ext uri="{BB962C8B-B14F-4D97-AF65-F5344CB8AC3E}">
        <p14:creationId xmlns:p14="http://schemas.microsoft.com/office/powerpoint/2010/main" val="29216083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1143000" y="152400"/>
            <a:ext cx="7391400" cy="1066800"/>
          </a:xfrm>
        </p:spPr>
        <p:txBody>
          <a:bodyPr/>
          <a:lstStyle/>
          <a:p>
            <a:pPr algn="ctr"/>
            <a:r>
              <a:rPr lang="en-US" sz="4000" b="1" u="sng" dirty="0">
                <a:latin typeface="Times New Roman" panose="02020603050405020304" pitchFamily="18" charset="0"/>
                <a:cs typeface="Times New Roman" panose="02020603050405020304" pitchFamily="18" charset="0"/>
              </a:rPr>
              <a:t>OBJECTIVES</a:t>
            </a:r>
          </a:p>
        </p:txBody>
      </p:sp>
      <p:sp>
        <p:nvSpPr>
          <p:cNvPr id="5125" name="Rectangle 5"/>
          <p:cNvSpPr>
            <a:spLocks noGrp="1" noChangeArrowheads="1"/>
          </p:cNvSpPr>
          <p:nvPr>
            <p:ph idx="1"/>
          </p:nvPr>
        </p:nvSpPr>
        <p:spPr>
          <a:xfrm>
            <a:off x="609600" y="1219200"/>
            <a:ext cx="8077200" cy="5486400"/>
          </a:xfrm>
        </p:spPr>
        <p:txBody>
          <a:bodyPr/>
          <a:lstStyle/>
          <a:p>
            <a:pPr algn="just">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All participants will complete annual training and be authorized  to conduct searches and seizures.</a:t>
            </a:r>
          </a:p>
          <a:p>
            <a:pPr marL="0" indent="0">
              <a:buNone/>
            </a:pP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Training ONLY counts for SY24-25 and will need to    complete </a:t>
            </a:r>
            <a:r>
              <a:rPr lang="en-US" sz="2800" i="1">
                <a:latin typeface="Times New Roman" panose="02020603050405020304" pitchFamily="18" charset="0"/>
                <a:cs typeface="Times New Roman" panose="02020603050405020304" pitchFamily="18" charset="0"/>
              </a:rPr>
              <a:t>over the Summer </a:t>
            </a:r>
            <a:r>
              <a:rPr lang="en-US" sz="2800" i="1" dirty="0">
                <a:latin typeface="Times New Roman" panose="02020603050405020304" pitchFamily="18" charset="0"/>
                <a:cs typeface="Times New Roman" panose="02020603050405020304" pitchFamily="18" charset="0"/>
              </a:rPr>
              <a:t>for SY25-26. </a:t>
            </a:r>
          </a:p>
          <a:p>
            <a:pPr algn="just">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All  participants will  understand the philosophy behind searches and seizures involving students in the Guam Department of Education.</a:t>
            </a:r>
          </a:p>
          <a:p>
            <a:pPr algn="just">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All participants will understand and be able to apply the Tactics, Techniques, and Procedures (TTPs) when conducting searches and seizures.</a:t>
            </a:r>
          </a:p>
          <a:p>
            <a:pPr marL="0" indent="0" algn="just">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9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0"/>
            <a:ext cx="6858000" cy="3505200"/>
          </a:xfrm>
        </p:spPr>
        <p:txBody>
          <a:bodyPr>
            <a:normAutofit/>
          </a:bodyPr>
          <a:lstStyle/>
          <a:p>
            <a:r>
              <a:rPr lang="en-US" sz="4800" b="1" dirty="0">
                <a:latin typeface="Times New Roman" panose="02020603050405020304" pitchFamily="18" charset="0"/>
                <a:cs typeface="Times New Roman" panose="02020603050405020304" pitchFamily="18" charset="0"/>
              </a:rPr>
              <a:t>SEARCH AND SEIZURE TRAINING</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Legal Theory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and Application</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025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86700" cy="762000"/>
          </a:xfrm>
        </p:spPr>
        <p:txBody>
          <a:bodyPr>
            <a:normAutofit/>
          </a:bodyPr>
          <a:lstStyle/>
          <a:p>
            <a:pPr algn="ctr"/>
            <a:r>
              <a:rPr lang="en-US" sz="4000" b="1" u="sng" dirty="0">
                <a:latin typeface="Times New Roman" panose="02020603050405020304" pitchFamily="18" charset="0"/>
                <a:cs typeface="Times New Roman" panose="02020603050405020304" pitchFamily="18" charset="0"/>
              </a:rPr>
              <a:t>Presentation Topics:</a:t>
            </a:r>
          </a:p>
        </p:txBody>
      </p:sp>
      <p:sp>
        <p:nvSpPr>
          <p:cNvPr id="3" name="Content Placeholder 2"/>
          <p:cNvSpPr>
            <a:spLocks noGrp="1"/>
          </p:cNvSpPr>
          <p:nvPr>
            <p:ph idx="1"/>
          </p:nvPr>
        </p:nvSpPr>
        <p:spPr>
          <a:xfrm>
            <a:off x="152400" y="990600"/>
            <a:ext cx="7886700" cy="5715000"/>
          </a:xfrm>
        </p:spPr>
        <p:txBody>
          <a:bodyPr>
            <a:noAutofit/>
          </a:bodyPr>
          <a:lstStyle/>
          <a:p>
            <a:r>
              <a:rPr lang="en-US" sz="4000" dirty="0">
                <a:latin typeface="Times New Roman" panose="02020603050405020304" pitchFamily="18" charset="0"/>
                <a:cs typeface="Times New Roman" panose="02020603050405020304" pitchFamily="18" charset="0"/>
              </a:rPr>
              <a:t>US Constitution Fourth Amendment</a:t>
            </a:r>
          </a:p>
          <a:p>
            <a:r>
              <a:rPr lang="en-US" sz="4000" dirty="0">
                <a:latin typeface="Times New Roman" panose="02020603050405020304" pitchFamily="18" charset="0"/>
                <a:cs typeface="Times New Roman" panose="02020603050405020304" pitchFamily="18" charset="0"/>
              </a:rPr>
              <a:t>Consensual vs. Nonconsensual Searches</a:t>
            </a:r>
          </a:p>
          <a:p>
            <a:r>
              <a:rPr lang="en-US" sz="4000" dirty="0">
                <a:latin typeface="Times New Roman" panose="02020603050405020304" pitchFamily="18" charset="0"/>
                <a:cs typeface="Times New Roman" panose="02020603050405020304" pitchFamily="18" charset="0"/>
              </a:rPr>
              <a:t>Reasonable Suspicion </a:t>
            </a:r>
          </a:p>
          <a:p>
            <a:r>
              <a:rPr lang="en-US" sz="4000" dirty="0">
                <a:latin typeface="Times New Roman" panose="02020603050405020304" pitchFamily="18" charset="0"/>
                <a:cs typeface="Times New Roman" panose="02020603050405020304" pitchFamily="18" charset="0"/>
              </a:rPr>
              <a:t>Random Searches</a:t>
            </a:r>
          </a:p>
          <a:p>
            <a:r>
              <a:rPr lang="en-US" sz="4000" dirty="0">
                <a:latin typeface="Times New Roman" panose="02020603050405020304" pitchFamily="18" charset="0"/>
                <a:cs typeface="Times New Roman" panose="02020603050405020304" pitchFamily="18" charset="0"/>
              </a:rPr>
              <a:t>Blanket Searches</a:t>
            </a:r>
          </a:p>
          <a:p>
            <a:r>
              <a:rPr lang="en-US" sz="4000" dirty="0">
                <a:latin typeface="Times New Roman" panose="02020603050405020304" pitchFamily="18" charset="0"/>
                <a:cs typeface="Times New Roman" panose="02020603050405020304" pitchFamily="18" charset="0"/>
              </a:rPr>
              <a:t>Questions/Answers</a:t>
            </a:r>
          </a:p>
        </p:txBody>
      </p:sp>
    </p:spTree>
    <p:extLst>
      <p:ext uri="{BB962C8B-B14F-4D97-AF65-F5344CB8AC3E}">
        <p14:creationId xmlns:p14="http://schemas.microsoft.com/office/powerpoint/2010/main" val="321967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228600"/>
            <a:ext cx="8488816" cy="994172"/>
          </a:xfrm>
        </p:spPr>
        <p:txBody>
          <a:bodyPr>
            <a:noAutofit/>
          </a:bodyPr>
          <a:lstStyle/>
          <a:p>
            <a:pPr algn="ctr"/>
            <a:r>
              <a:rPr lang="en-US" sz="4000" b="1" u="sng" dirty="0">
                <a:latin typeface="Times New Roman" panose="02020603050405020304" pitchFamily="18" charset="0"/>
                <a:cs typeface="Times New Roman" panose="02020603050405020304" pitchFamily="18" charset="0"/>
              </a:rPr>
              <a:t>U.S. Constitution: Fourth Amendment </a:t>
            </a:r>
          </a:p>
        </p:txBody>
      </p:sp>
      <p:sp>
        <p:nvSpPr>
          <p:cNvPr id="5" name="Content Placeholder 4"/>
          <p:cNvSpPr>
            <a:spLocks noGrp="1"/>
          </p:cNvSpPr>
          <p:nvPr>
            <p:ph idx="1"/>
            <p:custDataLst>
              <p:tags r:id="rId3"/>
            </p:custDataLst>
          </p:nvPr>
        </p:nvSpPr>
        <p:spPr>
          <a:xfrm>
            <a:off x="159884" y="1447800"/>
            <a:ext cx="8633732" cy="5562600"/>
          </a:xfrm>
        </p:spPr>
        <p:txBody>
          <a:bodyPr>
            <a:normAutofit/>
          </a:bodyPr>
          <a:lstStyle/>
          <a:p>
            <a:pPr marL="0" indent="0" algn="just">
              <a:buNone/>
            </a:pPr>
            <a:r>
              <a:rPr lang="en-US" sz="2500" b="1" dirty="0">
                <a:latin typeface="Times New Roman" panose="02020603050405020304" pitchFamily="18" charset="0"/>
                <a:cs typeface="Times New Roman" panose="02020603050405020304" pitchFamily="18" charset="0"/>
              </a:rPr>
              <a:t>What does it protect?</a:t>
            </a:r>
          </a:p>
          <a:p>
            <a:pPr algn="just"/>
            <a:r>
              <a:rPr lang="en-US" sz="2500" dirty="0">
                <a:latin typeface="Times New Roman" panose="02020603050405020304" pitchFamily="18" charset="0"/>
                <a:cs typeface="Times New Roman" panose="02020603050405020304" pitchFamily="18" charset="0"/>
              </a:rPr>
              <a:t>The right of the people to be secure in their persons, papers and effects, against </a:t>
            </a:r>
            <a:r>
              <a:rPr lang="en-US" sz="2500" b="1" dirty="0">
                <a:latin typeface="Times New Roman" panose="02020603050405020304" pitchFamily="18" charset="0"/>
                <a:cs typeface="Times New Roman" panose="02020603050405020304" pitchFamily="18" charset="0"/>
              </a:rPr>
              <a:t>unreasonable searches and seizures</a:t>
            </a:r>
            <a:r>
              <a:rPr lang="en-US" sz="2500" dirty="0">
                <a:latin typeface="Times New Roman" panose="02020603050405020304" pitchFamily="18" charset="0"/>
                <a:cs typeface="Times New Roman" panose="02020603050405020304" pitchFamily="18" charset="0"/>
              </a:rPr>
              <a:t>, shall not be violated, and no Warrants shall issue, but upon probable cause, supported by Oath or affirmation, and particularly describing the place to be searched and persons or things to be seized.</a:t>
            </a:r>
          </a:p>
          <a:p>
            <a:pPr algn="just"/>
            <a:r>
              <a:rPr lang="en-US" sz="2500" dirty="0">
                <a:latin typeface="Times New Roman" panose="02020603050405020304" pitchFamily="18" charset="0"/>
                <a:cs typeface="Times New Roman" panose="02020603050405020304" pitchFamily="18" charset="0"/>
              </a:rPr>
              <a:t>The Fourth Amendment protects an individual’s justified expectation of privacy against unreasonable government intrusions. </a:t>
            </a:r>
            <a:r>
              <a:rPr lang="en-US" sz="2500" i="1" dirty="0">
                <a:latin typeface="Times New Roman" panose="02020603050405020304" pitchFamily="18" charset="0"/>
                <a:cs typeface="Times New Roman" panose="02020603050405020304" pitchFamily="18" charset="0"/>
              </a:rPr>
              <a:t>Terry v. Ohio</a:t>
            </a:r>
            <a:r>
              <a:rPr lang="en-US" sz="2500" dirty="0">
                <a:latin typeface="Times New Roman" panose="02020603050405020304" pitchFamily="18" charset="0"/>
                <a:cs typeface="Times New Roman" panose="02020603050405020304" pitchFamily="18" charset="0"/>
              </a:rPr>
              <a:t>, 392 U.S. 1, 9 (1967).</a:t>
            </a:r>
          </a:p>
          <a:p>
            <a:pPr marL="0" indent="0" algn="just">
              <a:buNone/>
            </a:pPr>
            <a:r>
              <a:rPr lang="en-US" sz="2500" b="1" dirty="0">
                <a:latin typeface="Times New Roman" panose="02020603050405020304" pitchFamily="18" charset="0"/>
                <a:cs typeface="Times New Roman" panose="02020603050405020304" pitchFamily="18" charset="0"/>
              </a:rPr>
              <a:t>What is allowed?</a:t>
            </a:r>
            <a:endParaRPr lang="en-US" sz="2500" dirty="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The Fourth Amendment does not, however, prohibit all forms of government intrusion. </a:t>
            </a:r>
            <a:r>
              <a:rPr lang="en-US" sz="2500" b="1" u="sng" dirty="0">
                <a:latin typeface="Times New Roman" panose="02020603050405020304" pitchFamily="18" charset="0"/>
                <a:cs typeface="Times New Roman" panose="02020603050405020304" pitchFamily="18" charset="0"/>
              </a:rPr>
              <a:t>Reasonable intrusions</a:t>
            </a:r>
            <a:r>
              <a:rPr lang="en-US" sz="2500" b="1" dirty="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are allowed when legitimate governmental interests are served.</a:t>
            </a:r>
          </a:p>
          <a:p>
            <a:pPr lvl="1" algn="just"/>
            <a:endParaRPr lang="en-US" sz="2500" dirty="0">
              <a:latin typeface="Times New Roman" panose="02020603050405020304" pitchFamily="18" charset="0"/>
              <a:cs typeface="Times New Roman" panose="02020603050405020304" pitchFamily="18" charset="0"/>
            </a:endParaRPr>
          </a:p>
          <a:p>
            <a:endParaRPr lang="en-US" dirty="0"/>
          </a:p>
        </p:txBody>
      </p:sp>
    </p:spTree>
    <p:custDataLst>
      <p:tags r:id="rId1"/>
    </p:custDataLst>
    <p:extLst>
      <p:ext uri="{BB962C8B-B14F-4D97-AF65-F5344CB8AC3E}">
        <p14:creationId xmlns:p14="http://schemas.microsoft.com/office/powerpoint/2010/main" val="398308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 y="76200"/>
            <a:ext cx="8915400" cy="1325563"/>
          </a:xfrm>
        </p:spPr>
        <p:txBody>
          <a:bodyPr>
            <a:noAutofit/>
          </a:bodyPr>
          <a:lstStyle/>
          <a:p>
            <a:pPr algn="ctr"/>
            <a:r>
              <a:rPr lang="en-US" sz="4000" b="1" u="sng" dirty="0">
                <a:latin typeface="Times New Roman" panose="02020603050405020304" pitchFamily="18" charset="0"/>
                <a:cs typeface="Times New Roman" panose="02020603050405020304" pitchFamily="18" charset="0"/>
              </a:rPr>
              <a:t>U.S. Constitution: Fourth Amendment </a:t>
            </a:r>
          </a:p>
        </p:txBody>
      </p:sp>
      <p:sp>
        <p:nvSpPr>
          <p:cNvPr id="5" name="Content Placeholder 4"/>
          <p:cNvSpPr>
            <a:spLocks noGrp="1"/>
          </p:cNvSpPr>
          <p:nvPr>
            <p:ph idx="1"/>
            <p:custDataLst>
              <p:tags r:id="rId3"/>
            </p:custDataLst>
          </p:nvPr>
        </p:nvSpPr>
        <p:spPr>
          <a:xfrm>
            <a:off x="628650" y="1524000"/>
            <a:ext cx="8134350" cy="5184775"/>
          </a:xfrm>
        </p:spPr>
        <p:txBody>
          <a:bodyPr>
            <a:normAutofit/>
          </a:bodyPr>
          <a:lstStyle/>
          <a:p>
            <a:pPr algn="just"/>
            <a:r>
              <a:rPr lang="en-US" sz="3000" b="1" dirty="0">
                <a:latin typeface="Times New Roman" panose="02020603050405020304" pitchFamily="18" charset="0"/>
                <a:cs typeface="Times New Roman" panose="02020603050405020304" pitchFamily="18" charset="0"/>
              </a:rPr>
              <a:t>Searches</a:t>
            </a:r>
            <a:r>
              <a:rPr lang="en-US" sz="3000" dirty="0">
                <a:latin typeface="Times New Roman" panose="02020603050405020304" pitchFamily="18" charset="0"/>
                <a:cs typeface="Times New Roman" panose="02020603050405020304" pitchFamily="18" charset="0"/>
              </a:rPr>
              <a:t>: may be defined as a government official’s unreasonable physical touching of a person or physical entry into a private area or physical handling of papers and effects.</a:t>
            </a:r>
          </a:p>
          <a:p>
            <a:pPr marL="0" indent="0" algn="just">
              <a:buNone/>
            </a:pPr>
            <a:endParaRPr lang="en-US" sz="3000" dirty="0">
              <a:latin typeface="Times New Roman" panose="02020603050405020304" pitchFamily="18" charset="0"/>
              <a:cs typeface="Times New Roman" panose="02020603050405020304" pitchFamily="18" charset="0"/>
            </a:endParaRPr>
          </a:p>
          <a:p>
            <a:pPr algn="just"/>
            <a:r>
              <a:rPr lang="en-US" sz="3000" b="1" dirty="0">
                <a:latin typeface="Times New Roman" panose="02020603050405020304" pitchFamily="18" charset="0"/>
                <a:cs typeface="Times New Roman" panose="02020603050405020304" pitchFamily="18" charset="0"/>
              </a:rPr>
              <a:t>Seizures</a:t>
            </a:r>
            <a:r>
              <a:rPr lang="en-US" sz="3000" dirty="0">
                <a:latin typeface="Times New Roman" panose="02020603050405020304" pitchFamily="18" charset="0"/>
                <a:cs typeface="Times New Roman" panose="02020603050405020304" pitchFamily="18" charset="0"/>
              </a:rPr>
              <a:t>: may be defined as governmental interference with an individual’s liberty or possessory interest, including physically taking tangible property, as well as taking intangibles such as private conversations. </a:t>
            </a:r>
          </a:p>
          <a:p>
            <a:pPr algn="just"/>
            <a:endParaRPr lang="en-US" sz="3300" dirty="0"/>
          </a:p>
          <a:p>
            <a:pPr algn="just"/>
            <a:endParaRPr lang="en-US" dirty="0"/>
          </a:p>
        </p:txBody>
      </p:sp>
    </p:spTree>
    <p:custDataLst>
      <p:tags r:id="rId1"/>
    </p:custDataLst>
    <p:extLst>
      <p:ext uri="{BB962C8B-B14F-4D97-AF65-F5344CB8AC3E}">
        <p14:creationId xmlns:p14="http://schemas.microsoft.com/office/powerpoint/2010/main" val="53759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9698" y="152400"/>
            <a:ext cx="8494122" cy="549457"/>
          </a:xfrm>
        </p:spPr>
        <p:txBody>
          <a:bodyPr>
            <a:noAutofit/>
          </a:bodyPr>
          <a:lstStyle/>
          <a:p>
            <a:pPr algn="ctr"/>
            <a:r>
              <a:rPr lang="en-US" sz="4000" b="1" u="sng" dirty="0">
                <a:latin typeface="Times New Roman" panose="02020603050405020304" pitchFamily="18" charset="0"/>
                <a:cs typeface="Times New Roman" panose="02020603050405020304" pitchFamily="18" charset="0"/>
              </a:rPr>
              <a:t>U.S. Supreme Court</a:t>
            </a:r>
          </a:p>
        </p:txBody>
      </p:sp>
      <p:sp>
        <p:nvSpPr>
          <p:cNvPr id="5" name="Content Placeholder 4"/>
          <p:cNvSpPr>
            <a:spLocks noGrp="1"/>
          </p:cNvSpPr>
          <p:nvPr>
            <p:ph idx="1"/>
            <p:custDataLst>
              <p:tags r:id="rId3"/>
            </p:custDataLst>
          </p:nvPr>
        </p:nvSpPr>
        <p:spPr>
          <a:xfrm>
            <a:off x="25758" y="838201"/>
            <a:ext cx="9042042" cy="6019800"/>
          </a:xfrm>
        </p:spPr>
        <p:txBody>
          <a:bodyPr>
            <a:noAutofit/>
          </a:bodyPr>
          <a:lstStyle/>
          <a:p>
            <a:pPr marL="0" indent="0" algn="ctr">
              <a:buNone/>
            </a:pPr>
            <a:r>
              <a:rPr lang="en-US" sz="2500" i="1" dirty="0">
                <a:latin typeface="Times New Roman" panose="02020603050405020304" pitchFamily="18" charset="0"/>
                <a:cs typeface="Times New Roman" panose="02020603050405020304" pitchFamily="18" charset="0"/>
              </a:rPr>
              <a:t>New Jersey v. T.L.O.</a:t>
            </a:r>
            <a:r>
              <a:rPr lang="en-US" sz="2500" dirty="0">
                <a:latin typeface="Times New Roman" panose="02020603050405020304" pitchFamily="18" charset="0"/>
                <a:cs typeface="Times New Roman" panose="02020603050405020304" pitchFamily="18" charset="0"/>
              </a:rPr>
              <a:t>, 496 U.S. 325 (1985).</a:t>
            </a:r>
          </a:p>
          <a:p>
            <a:pPr algn="just"/>
            <a:r>
              <a:rPr lang="en-US" sz="2400" dirty="0">
                <a:latin typeface="Times New Roman" panose="02020603050405020304" pitchFamily="18" charset="0"/>
                <a:cs typeface="Times New Roman" panose="02020603050405020304" pitchFamily="18" charset="0"/>
              </a:rPr>
              <a:t>The U.S. Supreme Court held:</a:t>
            </a:r>
          </a:p>
          <a:p>
            <a:pPr lvl="1" algn="just"/>
            <a:r>
              <a:rPr lang="en-US" sz="2400" dirty="0">
                <a:latin typeface="Times New Roman" panose="02020603050405020304" pitchFamily="18" charset="0"/>
                <a:cs typeface="Times New Roman" panose="02020603050405020304" pitchFamily="18" charset="0"/>
              </a:rPr>
              <a:t>Public school students have a legitimate expectation of privacy and the prohibition on unreasonable searches and seizures applies to searches and seizures by public school officials.</a:t>
            </a:r>
          </a:p>
          <a:p>
            <a:pPr lvl="1" algn="just"/>
            <a:r>
              <a:rPr lang="en-US" sz="2400" dirty="0">
                <a:latin typeface="Times New Roman" panose="02020603050405020304" pitchFamily="18" charset="0"/>
                <a:cs typeface="Times New Roman" panose="02020603050405020304" pitchFamily="18" charset="0"/>
              </a:rPr>
              <a:t>Public school officials do not need search warrants or probable cause before searching students under their authority.</a:t>
            </a:r>
          </a:p>
          <a:p>
            <a:pPr lvl="1" algn="just"/>
            <a:r>
              <a:rPr lang="en-US" sz="2400" dirty="0">
                <a:latin typeface="Times New Roman" panose="02020603050405020304" pitchFamily="18" charset="0"/>
                <a:cs typeface="Times New Roman" panose="02020603050405020304" pitchFamily="18" charset="0"/>
              </a:rPr>
              <a:t>Ct reasoned requiring school officials to obtain a warrant or probable cause would unduly hamper schools in their efforts to maintain order and discipline and interfere with effectiveness as educators.</a:t>
            </a:r>
          </a:p>
          <a:p>
            <a:pPr lvl="1" algn="just"/>
            <a:r>
              <a:rPr lang="en-US" sz="2400" dirty="0">
                <a:latin typeface="Times New Roman" panose="02020603050405020304" pitchFamily="18" charset="0"/>
                <a:cs typeface="Times New Roman" panose="02020603050405020304" pitchFamily="18" charset="0"/>
              </a:rPr>
              <a:t>Ct concluded a reduced standard was justified for searches and seizures in schools because of the substantial government interest in maintaining a proper learning environment for educating children</a:t>
            </a:r>
          </a:p>
          <a:p>
            <a:pPr lvl="1" algn="just"/>
            <a:r>
              <a:rPr lang="en-US" sz="2400" dirty="0">
                <a:latin typeface="Times New Roman" panose="02020603050405020304" pitchFamily="18" charset="0"/>
                <a:cs typeface="Times New Roman" panose="02020603050405020304" pitchFamily="18" charset="0"/>
              </a:rPr>
              <a:t>Student searches must be </a:t>
            </a:r>
            <a:r>
              <a:rPr lang="en-US" sz="2400" b="1" u="sng" dirty="0">
                <a:latin typeface="Times New Roman" panose="02020603050405020304" pitchFamily="18" charset="0"/>
                <a:cs typeface="Times New Roman" panose="02020603050405020304" pitchFamily="18" charset="0"/>
              </a:rPr>
              <a:t>reasonable under all the circumstances</a:t>
            </a:r>
            <a:r>
              <a:rPr lang="en-US" sz="2400" dirty="0">
                <a:latin typeface="Times New Roman" panose="02020603050405020304" pitchFamily="18" charset="0"/>
                <a:cs typeface="Times New Roman" panose="02020603050405020304" pitchFamily="18" charset="0"/>
              </a:rPr>
              <a:t> to be lawful.</a:t>
            </a:r>
          </a:p>
        </p:txBody>
      </p:sp>
    </p:spTree>
    <p:custDataLst>
      <p:tags r:id="rId1"/>
    </p:custDataLst>
    <p:extLst>
      <p:ext uri="{BB962C8B-B14F-4D97-AF65-F5344CB8AC3E}">
        <p14:creationId xmlns:p14="http://schemas.microsoft.com/office/powerpoint/2010/main" val="12225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0" t="20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538"/>
            <a:ext cx="8572500" cy="994172"/>
          </a:xfrm>
        </p:spPr>
        <p:txBody>
          <a:bodyPr>
            <a:normAutofit fontScale="90000"/>
          </a:bodyPr>
          <a:lstStyle/>
          <a:p>
            <a:pPr algn="ctr"/>
            <a:r>
              <a:rPr lang="en-US" sz="4000" b="1" u="sng" dirty="0">
                <a:latin typeface="Times New Roman" panose="02020603050405020304" pitchFamily="18" charset="0"/>
                <a:cs typeface="Times New Roman" panose="02020603050405020304" pitchFamily="18" charset="0"/>
              </a:rPr>
              <a:t>What is reasonable under all the circumstances?</a:t>
            </a:r>
          </a:p>
        </p:txBody>
      </p:sp>
      <p:sp>
        <p:nvSpPr>
          <p:cNvPr id="3" name="Content Placeholder 2"/>
          <p:cNvSpPr>
            <a:spLocks noGrp="1"/>
          </p:cNvSpPr>
          <p:nvPr>
            <p:ph idx="1"/>
          </p:nvPr>
        </p:nvSpPr>
        <p:spPr>
          <a:xfrm>
            <a:off x="152400" y="1295400"/>
            <a:ext cx="8670471" cy="5486400"/>
          </a:xfrm>
        </p:spPr>
        <p:txBody>
          <a:bodyPr>
            <a:normAutofit lnSpcReduction="10000"/>
          </a:bodyPr>
          <a:lstStyle/>
          <a:p>
            <a:pPr marL="0" indent="0">
              <a:buNone/>
            </a:pPr>
            <a:r>
              <a:rPr lang="en-US" sz="3000" dirty="0">
                <a:latin typeface="Times New Roman" panose="02020603050405020304" pitchFamily="18" charset="0"/>
                <a:cs typeface="Times New Roman" panose="02020603050405020304" pitchFamily="18" charset="0"/>
              </a:rPr>
              <a:t>Two-fold inquiry:</a:t>
            </a:r>
          </a:p>
          <a:p>
            <a:pPr marL="0" indent="0">
              <a:buNone/>
            </a:pPr>
            <a:r>
              <a:rPr lang="en-US" sz="3000" dirty="0">
                <a:latin typeface="Times New Roman" panose="02020603050405020304" pitchFamily="18" charset="0"/>
                <a:cs typeface="Times New Roman" panose="02020603050405020304" pitchFamily="18" charset="0"/>
              </a:rPr>
              <a:t>	1)  Was the action was justified at its inception?</a:t>
            </a:r>
          </a:p>
          <a:p>
            <a:pPr marL="0" indent="0" algn="just">
              <a:buNone/>
            </a:pPr>
            <a:r>
              <a:rPr lang="en-US" sz="3000" dirty="0">
                <a:latin typeface="Times New Roman" panose="02020603050405020304" pitchFamily="18" charset="0"/>
                <a:cs typeface="Times New Roman" panose="02020603050405020304" pitchFamily="18" charset="0"/>
              </a:rPr>
              <a:t>		-Are there reasonable grounds for suspecting that the search will turn up evidence that the student has violated the law or school rules?</a:t>
            </a:r>
          </a:p>
          <a:p>
            <a:pPr marL="0" indent="0" algn="just">
              <a:buNone/>
            </a:pPr>
            <a:r>
              <a:rPr lang="en-US" sz="3000" dirty="0">
                <a:latin typeface="Times New Roman" panose="02020603050405020304" pitchFamily="18" charset="0"/>
                <a:cs typeface="Times New Roman" panose="02020603050405020304" pitchFamily="18" charset="0"/>
              </a:rPr>
              <a:t>	2)  Was the search conducted reasonably related in 	scope to the circumstances which justified the 	interference in the first place?</a:t>
            </a:r>
          </a:p>
          <a:p>
            <a:pPr marL="0" indent="0" algn="just">
              <a:buNone/>
            </a:pPr>
            <a:r>
              <a:rPr lang="en-US" sz="3000" dirty="0">
                <a:latin typeface="Times New Roman" panose="02020603050405020304" pitchFamily="18" charset="0"/>
                <a:cs typeface="Times New Roman" panose="02020603050405020304" pitchFamily="18" charset="0"/>
              </a:rPr>
              <a:t>		-Are the measures adopted reasonably related to the objectives of the search?</a:t>
            </a:r>
          </a:p>
          <a:p>
            <a:pPr marL="0" indent="0" algn="just">
              <a:buNone/>
            </a:pPr>
            <a:r>
              <a:rPr lang="en-US" sz="3000" dirty="0">
                <a:latin typeface="Times New Roman" panose="02020603050405020304" pitchFamily="18" charset="0"/>
                <a:cs typeface="Times New Roman" panose="02020603050405020304" pitchFamily="18" charset="0"/>
              </a:rPr>
              <a:t>		-Is the search excessively intrusive in light of the age and sex of the student and the nature of the infraction?</a:t>
            </a:r>
          </a:p>
        </p:txBody>
      </p:sp>
    </p:spTree>
    <p:extLst>
      <p:ext uri="{BB962C8B-B14F-4D97-AF65-F5344CB8AC3E}">
        <p14:creationId xmlns:p14="http://schemas.microsoft.com/office/powerpoint/2010/main" val="876892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8197" y="1026594"/>
            <a:ext cx="8445137" cy="6601143"/>
          </a:xfrm>
        </p:spPr>
        <p:txBody>
          <a:bodyPr>
            <a:noAutofit/>
          </a:bodyPr>
          <a:lstStyle/>
          <a:p>
            <a:pPr marL="0" indent="0">
              <a:buNone/>
            </a:pPr>
            <a:r>
              <a:rPr lang="en-US" sz="2800" b="1" dirty="0">
                <a:latin typeface="Times New Roman" panose="02020603050405020304" pitchFamily="18" charset="0"/>
                <a:cs typeface="Times New Roman" panose="02020603050405020304" pitchFamily="18" charset="0"/>
              </a:rPr>
              <a:t>Why?</a:t>
            </a:r>
          </a:p>
          <a:p>
            <a:r>
              <a:rPr lang="en-US" sz="2800" dirty="0">
                <a:latin typeface="Times New Roman" panose="02020603050405020304" pitchFamily="18" charset="0"/>
                <a:cs typeface="Times New Roman" panose="02020603050405020304" pitchFamily="18" charset="0"/>
              </a:rPr>
              <a:t>Contraband has been and is still present in our schools.  SOP 1200-002 is a tool to combat presence of weapons, drugs, and other items (cigarettes, sexual devices, pipes for smoking, etc.)</a:t>
            </a:r>
          </a:p>
          <a:p>
            <a:pPr marL="0" indent="0">
              <a:buNone/>
            </a:pPr>
            <a:r>
              <a:rPr lang="en-US" sz="2800" b="1" dirty="0">
                <a:latin typeface="Times New Roman" panose="02020603050405020304" pitchFamily="18" charset="0"/>
                <a:cs typeface="Times New Roman" panose="02020603050405020304" pitchFamily="18" charset="0"/>
              </a:rPr>
              <a:t>What?</a:t>
            </a:r>
          </a:p>
          <a:p>
            <a:r>
              <a:rPr lang="en-US" sz="2800" b="1" dirty="0">
                <a:latin typeface="Times New Roman" panose="02020603050405020304" pitchFamily="18" charset="0"/>
                <a:cs typeface="Times New Roman" panose="02020603050405020304" pitchFamily="18" charset="0"/>
              </a:rPr>
              <a:t>Authorizes different searches</a:t>
            </a:r>
          </a:p>
          <a:p>
            <a:pPr lvl="1"/>
            <a:r>
              <a:rPr lang="en-US" sz="2800" dirty="0">
                <a:latin typeface="Times New Roman" panose="02020603050405020304" pitchFamily="18" charset="0"/>
                <a:cs typeface="Times New Roman" panose="02020603050405020304" pitchFamily="18" charset="0"/>
              </a:rPr>
              <a:t>Consensual vs. Nonconsensual</a:t>
            </a:r>
          </a:p>
          <a:p>
            <a:pPr lvl="1"/>
            <a:r>
              <a:rPr lang="en-US" sz="2800" dirty="0">
                <a:latin typeface="Times New Roman" panose="02020603050405020304" pitchFamily="18" charset="0"/>
                <a:cs typeface="Times New Roman" panose="02020603050405020304" pitchFamily="18" charset="0"/>
              </a:rPr>
              <a:t>Reasonable Searches </a:t>
            </a:r>
          </a:p>
          <a:p>
            <a:pPr lvl="1"/>
            <a:r>
              <a:rPr lang="en-US" sz="2800" dirty="0">
                <a:latin typeface="Times New Roman" panose="02020603050405020304" pitchFamily="18" charset="0"/>
                <a:cs typeface="Times New Roman" panose="02020603050405020304" pitchFamily="18" charset="0"/>
              </a:rPr>
              <a:t>Random Searches</a:t>
            </a:r>
          </a:p>
          <a:p>
            <a:pPr lvl="1"/>
            <a:r>
              <a:rPr lang="en-US" sz="2800" dirty="0">
                <a:latin typeface="Times New Roman" panose="02020603050405020304" pitchFamily="18" charset="0"/>
                <a:cs typeface="Times New Roman" panose="02020603050405020304" pitchFamily="18" charset="0"/>
              </a:rPr>
              <a:t>Blanket Searches</a:t>
            </a:r>
          </a:p>
          <a:p>
            <a:pPr marL="0" indent="0">
              <a:buNone/>
            </a:pPr>
            <a:r>
              <a:rPr lang="en-US" sz="2800" b="1" dirty="0">
                <a:latin typeface="Times New Roman" panose="02020603050405020304" pitchFamily="18" charset="0"/>
                <a:cs typeface="Times New Roman" panose="02020603050405020304" pitchFamily="18" charset="0"/>
              </a:rPr>
              <a:t>How?</a:t>
            </a:r>
          </a:p>
          <a:p>
            <a:r>
              <a:rPr lang="en-US" sz="2800" b="1" dirty="0">
                <a:latin typeface="Times New Roman" panose="02020603050405020304" pitchFamily="18" charset="0"/>
                <a:cs typeface="Times New Roman" panose="02020603050405020304" pitchFamily="18" charset="0"/>
              </a:rPr>
              <a:t>SOP1200-002 provides steps to search</a:t>
            </a:r>
          </a:p>
        </p:txBody>
      </p:sp>
      <p:sp>
        <p:nvSpPr>
          <p:cNvPr id="5" name="Title 1"/>
          <p:cNvSpPr>
            <a:spLocks noGrp="1"/>
          </p:cNvSpPr>
          <p:nvPr>
            <p:ph type="title"/>
          </p:nvPr>
        </p:nvSpPr>
        <p:spPr>
          <a:xfrm>
            <a:off x="533400" y="-10027"/>
            <a:ext cx="7886700" cy="994172"/>
          </a:xfrm>
        </p:spPr>
        <p:txBody>
          <a:bodyPr>
            <a:normAutofit/>
          </a:bodyPr>
          <a:lstStyle/>
          <a:p>
            <a:pPr algn="ctr"/>
            <a:r>
              <a:rPr lang="en-US" sz="4000" b="1" u="sng" dirty="0">
                <a:latin typeface="Times New Roman" panose="02020603050405020304" pitchFamily="18" charset="0"/>
                <a:cs typeface="Times New Roman" panose="02020603050405020304" pitchFamily="18" charset="0"/>
              </a:rPr>
              <a:t>GDOE SOP1200-002</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91116" y="3376683"/>
            <a:ext cx="3886200" cy="30764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31920" y="4450080"/>
            <a:ext cx="1813560" cy="2057400"/>
          </a:xfrm>
          <a:prstGeom prst="rect">
            <a:avLst/>
          </a:prstGeom>
        </p:spPr>
      </p:pic>
    </p:spTree>
    <p:extLst>
      <p:ext uri="{BB962C8B-B14F-4D97-AF65-F5344CB8AC3E}">
        <p14:creationId xmlns:p14="http://schemas.microsoft.com/office/powerpoint/2010/main" val="1022474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697" y="152400"/>
            <a:ext cx="8445137" cy="685800"/>
          </a:xfrm>
        </p:spPr>
        <p:txBody>
          <a:bodyPr>
            <a:noAutofit/>
          </a:bodyPr>
          <a:lstStyle/>
          <a:p>
            <a:r>
              <a:rPr lang="en-US" sz="4000" b="1" u="sng" dirty="0">
                <a:latin typeface="Times New Roman" panose="02020603050405020304" pitchFamily="18" charset="0"/>
                <a:cs typeface="Times New Roman" panose="02020603050405020304" pitchFamily="18" charset="0"/>
              </a:rPr>
              <a:t>Consensual Searches</a:t>
            </a:r>
          </a:p>
        </p:txBody>
      </p:sp>
      <p:sp>
        <p:nvSpPr>
          <p:cNvPr id="5" name="TextBox 4"/>
          <p:cNvSpPr txBox="1"/>
          <p:nvPr/>
        </p:nvSpPr>
        <p:spPr>
          <a:xfrm>
            <a:off x="166550" y="1066800"/>
            <a:ext cx="8825050" cy="5478423"/>
          </a:xfrm>
          <a:prstGeom prst="rect">
            <a:avLst/>
          </a:prstGeom>
          <a:noFill/>
        </p:spPr>
        <p:txBody>
          <a:bodyPr wrap="square" rtlCol="0">
            <a:spAutoFit/>
          </a:bodyPr>
          <a:lstStyle/>
          <a:p>
            <a:r>
              <a:rPr lang="en-US" sz="2500" b="1" dirty="0">
                <a:latin typeface="Times New Roman" panose="02020603050405020304" pitchFamily="18" charset="0"/>
                <a:cs typeface="Times New Roman" panose="02020603050405020304" pitchFamily="18" charset="0"/>
              </a:rPr>
              <a:t>Consent must be voluntary </a:t>
            </a:r>
            <a:r>
              <a:rPr lang="en-US" sz="2500" dirty="0">
                <a:latin typeface="Times New Roman" panose="02020603050405020304" pitchFamily="18" charset="0"/>
                <a:cs typeface="Times New Roman" panose="02020603050405020304" pitchFamily="18" charset="0"/>
              </a:rPr>
              <a:t>and not the result of coercion, undue influence or threat and without the threat of punishment. </a:t>
            </a:r>
          </a:p>
          <a:p>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b="1" i="1" dirty="0">
                <a:latin typeface="Times New Roman" panose="02020603050405020304" pitchFamily="18" charset="0"/>
                <a:cs typeface="Times New Roman" panose="02020603050405020304" pitchFamily="18" charset="0"/>
              </a:rPr>
              <a:t>Example: </a:t>
            </a:r>
            <a:r>
              <a:rPr lang="en-US" sz="2500" dirty="0">
                <a:latin typeface="Times New Roman" panose="02020603050405020304" pitchFamily="18" charset="0"/>
                <a:cs typeface="Times New Roman" panose="02020603050405020304" pitchFamily="18" charset="0"/>
              </a:rPr>
              <a:t>student told to empty pockets or face discipline has not consented to search, even if they comply with request.  Consent determined from totality of instance. </a:t>
            </a:r>
          </a:p>
          <a:p>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Must have authority to give consent.  Does not have to be in writing, but that is preferable.</a:t>
            </a:r>
          </a:p>
          <a:p>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Refusal to consent does not give rise to reasonable suspicion to believe student is hiding something.</a:t>
            </a:r>
          </a:p>
          <a:p>
            <a:r>
              <a:rPr lang="en-US" sz="2500" dirty="0">
                <a:latin typeface="Times New Roman" panose="02020603050405020304" pitchFamily="18" charset="0"/>
                <a:cs typeface="Times New Roman" panose="02020603050405020304" pitchFamily="18" charset="0"/>
              </a:rPr>
              <a:t>            </a:t>
            </a:r>
          </a:p>
          <a:p>
            <a:r>
              <a:rPr lang="en-US" sz="2500" dirty="0">
                <a:latin typeface="Times New Roman" panose="02020603050405020304" pitchFamily="18" charset="0"/>
                <a:cs typeface="Times New Roman" panose="02020603050405020304" pitchFamily="18" charset="0"/>
              </a:rPr>
              <a:t>                                                                        </a:t>
            </a:r>
            <a:r>
              <a:rPr lang="en-US" sz="2500" b="1" i="1" dirty="0">
                <a:latin typeface="Times New Roman" panose="02020603050405020304" pitchFamily="18" charset="0"/>
                <a:cs typeface="Times New Roman" panose="02020603050405020304" pitchFamily="18" charset="0"/>
              </a:rPr>
              <a:t>continuation……..</a:t>
            </a:r>
          </a:p>
        </p:txBody>
      </p:sp>
    </p:spTree>
    <p:extLst>
      <p:ext uri="{BB962C8B-B14F-4D97-AF65-F5344CB8AC3E}">
        <p14:creationId xmlns:p14="http://schemas.microsoft.com/office/powerpoint/2010/main" val="68840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u="sng" dirty="0">
                <a:latin typeface="Times New Roman" panose="02020603050405020304" pitchFamily="18" charset="0"/>
                <a:cs typeface="Times New Roman" panose="02020603050405020304" pitchFamily="18" charset="0"/>
              </a:rPr>
              <a:t>Consensual Searches</a:t>
            </a:r>
            <a:endParaRPr lang="en-US" sz="3000" b="1" i="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2205037"/>
            <a:ext cx="8610600" cy="4424363"/>
          </a:xfrm>
        </p:spPr>
        <p:txBody>
          <a:bodyPr/>
          <a:lstStyle/>
          <a:p>
            <a:r>
              <a:rPr lang="en-US" sz="3000" dirty="0">
                <a:latin typeface="Times New Roman" panose="02020603050405020304" pitchFamily="18" charset="0"/>
                <a:cs typeface="Times New Roman" panose="02020603050405020304" pitchFamily="18" charset="0"/>
              </a:rPr>
              <a:t>Recommended that student be advised what school official is searching for prior to asking for consent to search.</a:t>
            </a:r>
          </a:p>
          <a:p>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Consent to search a generalized area is a consent to search any items found in that </a:t>
            </a:r>
            <a:r>
              <a:rPr lang="en-US" sz="3000">
                <a:latin typeface="Times New Roman" panose="02020603050405020304" pitchFamily="18" charset="0"/>
                <a:cs typeface="Times New Roman" panose="02020603050405020304" pitchFamily="18" charset="0"/>
              </a:rPr>
              <a:t>area.</a:t>
            </a:r>
          </a:p>
          <a:p>
            <a:endParaRPr lang="en-US" sz="30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Talk to the student and if possible get permission, preferably in writing. </a:t>
            </a:r>
          </a:p>
          <a:p>
            <a:endParaRPr lang="en-US" sz="3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88590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7924800" cy="685800"/>
          </a:xfrm>
        </p:spPr>
        <p:txBody>
          <a:bodyPr>
            <a:noAutofit/>
          </a:bodyPr>
          <a:lstStyle/>
          <a:p>
            <a:r>
              <a:rPr lang="en-US" sz="4000" b="1" u="sng" dirty="0">
                <a:latin typeface="Times New Roman" panose="02020603050405020304" pitchFamily="18" charset="0"/>
                <a:cs typeface="Times New Roman" panose="02020603050405020304" pitchFamily="18" charset="0"/>
              </a:rPr>
              <a:t>Non-Consensual Searches</a:t>
            </a:r>
          </a:p>
        </p:txBody>
      </p:sp>
      <p:sp>
        <p:nvSpPr>
          <p:cNvPr id="5" name="TextBox 4"/>
          <p:cNvSpPr txBox="1"/>
          <p:nvPr/>
        </p:nvSpPr>
        <p:spPr>
          <a:xfrm>
            <a:off x="304800" y="1219200"/>
            <a:ext cx="8660674" cy="5093702"/>
          </a:xfrm>
          <a:prstGeom prst="rect">
            <a:avLst/>
          </a:prstGeom>
          <a:noFill/>
        </p:spPr>
        <p:txBody>
          <a:bodyPr wrap="square" rtlCol="0">
            <a:spAutoFit/>
          </a:bodyPr>
          <a:lstStyle/>
          <a:p>
            <a:r>
              <a:rPr lang="en-US" sz="2500" b="1" dirty="0">
                <a:latin typeface="Times New Roman" panose="02020603050405020304" pitchFamily="18" charset="0"/>
                <a:cs typeface="Times New Roman" panose="02020603050405020304" pitchFamily="18" charset="0"/>
              </a:rPr>
              <a:t>Searches of a Student’s Personal Belongings:</a:t>
            </a:r>
          </a:p>
          <a:p>
            <a:endParaRPr lang="en-US" sz="2500" b="1"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When school officials have a </a:t>
            </a:r>
            <a:r>
              <a:rPr lang="en-US" sz="2500" b="1" u="sng" dirty="0">
                <a:latin typeface="Times New Roman" panose="02020603050405020304" pitchFamily="18" charset="0"/>
                <a:cs typeface="Times New Roman" panose="02020603050405020304" pitchFamily="18" charset="0"/>
              </a:rPr>
              <a:t>reasonable suspicion</a:t>
            </a:r>
            <a:r>
              <a:rPr lang="en-US" sz="2500" dirty="0">
                <a:latin typeface="Times New Roman" panose="02020603050405020304" pitchFamily="18" charset="0"/>
                <a:cs typeface="Times New Roman" panose="02020603050405020304" pitchFamily="18" charset="0"/>
              </a:rPr>
              <a:t> to believe a student has contraband or evidence of a violation in their jacket or other outer clothing, backpack, purse, or other bag, the student should be asked to put the object down and remove any outer clothing so that these objects can be searched without physically touching the student’s person. It is especially important to give the student the option to “come clean” with the object being sought without touching the student because searches of the student’s person are particularly invasive. </a:t>
            </a:r>
          </a:p>
          <a:p>
            <a:endParaRPr lang="en-US" sz="2500" b="1" dirty="0">
              <a:latin typeface="Times New Roman" panose="02020603050405020304" pitchFamily="18" charset="0"/>
              <a:cs typeface="Times New Roman" panose="02020603050405020304" pitchFamily="18" charset="0"/>
            </a:endParaRPr>
          </a:p>
          <a:p>
            <a:r>
              <a:rPr lang="en-US" sz="2500" b="1" dirty="0">
                <a:latin typeface="Times New Roman" panose="02020603050405020304" pitchFamily="18" charset="0"/>
                <a:cs typeface="Times New Roman" panose="02020603050405020304" pitchFamily="18" charset="0"/>
              </a:rPr>
              <a:t>A non-consensual search requires reasonable suspicion…..	</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371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0" y="0"/>
            <a:ext cx="9144000" cy="762000"/>
          </a:xfrm>
        </p:spPr>
        <p:txBody>
          <a:bodyPr/>
          <a:lstStyle/>
          <a:p>
            <a:pPr algn="ctr"/>
            <a:r>
              <a:rPr lang="en-US" sz="4000" b="1" u="sng" dirty="0">
                <a:latin typeface="Times New Roman" panose="02020603050405020304" pitchFamily="18" charset="0"/>
                <a:cs typeface="Times New Roman" panose="02020603050405020304" pitchFamily="18" charset="0"/>
              </a:rPr>
              <a:t>AGENDA</a:t>
            </a:r>
          </a:p>
        </p:txBody>
      </p:sp>
      <p:sp>
        <p:nvSpPr>
          <p:cNvPr id="6149" name="Rectangle 5"/>
          <p:cNvSpPr>
            <a:spLocks noGrp="1" noChangeArrowheads="1"/>
          </p:cNvSpPr>
          <p:nvPr>
            <p:ph idx="1"/>
          </p:nvPr>
        </p:nvSpPr>
        <p:spPr>
          <a:xfrm>
            <a:off x="1143000" y="762000"/>
            <a:ext cx="7467600" cy="4953000"/>
          </a:xfrm>
        </p:spPr>
        <p:txBody>
          <a:bodyPr/>
          <a:lstStyle/>
          <a:p>
            <a:pPr marL="514350" indent="-514350">
              <a:buFont typeface="+mj-lt"/>
              <a:buAutoNum type="romanUcPeriod"/>
            </a:pPr>
            <a:r>
              <a:rPr lang="en-US" sz="2000" dirty="0">
                <a:latin typeface="Times New Roman" panose="02020603050405020304" pitchFamily="18" charset="0"/>
                <a:cs typeface="Times New Roman" panose="02020603050405020304" pitchFamily="18" charset="0"/>
              </a:rPr>
              <a:t>Student Support Services Division Administrator, Christopher Anderson 	</a:t>
            </a:r>
          </a:p>
          <a:p>
            <a:pPr marL="1771650" lvl="3" indent="-457200">
              <a:buFont typeface="+mj-lt"/>
              <a:buAutoNum type="alphaUcPeriod"/>
            </a:pPr>
            <a:r>
              <a:rPr lang="en-US" dirty="0">
                <a:latin typeface="Times New Roman" panose="02020603050405020304" pitchFamily="18" charset="0"/>
                <a:cs typeface="Times New Roman" panose="02020603050405020304" pitchFamily="18" charset="0"/>
              </a:rPr>
              <a:t>Review of Board Policy 407	</a:t>
            </a:r>
          </a:p>
          <a:p>
            <a:pPr marL="1771650" lvl="3" indent="-457200">
              <a:buFont typeface="+mj-lt"/>
              <a:buAutoNum type="alphaUcPeriod"/>
            </a:pPr>
            <a:r>
              <a:rPr lang="en-US" dirty="0">
                <a:latin typeface="Times New Roman" panose="02020603050405020304" pitchFamily="18" charset="0"/>
                <a:cs typeface="Times New Roman" panose="02020603050405020304" pitchFamily="18" charset="0"/>
              </a:rPr>
              <a:t>SOP 1200-010 </a:t>
            </a:r>
          </a:p>
          <a:p>
            <a:pPr marL="1771650" lvl="3" indent="-457200">
              <a:buFont typeface="+mj-lt"/>
              <a:buAutoNum type="alphaUcPeriod"/>
            </a:pPr>
            <a:r>
              <a:rPr lang="en-US" dirty="0">
                <a:latin typeface="Times New Roman" panose="02020603050405020304" pitchFamily="18" charset="0"/>
                <a:cs typeface="Times New Roman" panose="02020603050405020304" pitchFamily="18" charset="0"/>
              </a:rPr>
              <a:t>SOP 1200-002	</a:t>
            </a:r>
          </a:p>
          <a:p>
            <a:pPr marL="1314450" lvl="3" indent="0">
              <a:buNone/>
            </a:pPr>
            <a:r>
              <a:rPr lang="en-US"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a:cs typeface="Times New Roman" panose="02020603050405020304" pitchFamily="18" charset="0"/>
            </a:endParaRPr>
          </a:p>
          <a:p>
            <a:pPr marL="0" lvl="0" indent="0">
              <a:spcBef>
                <a:spcPts val="0"/>
              </a:spcBef>
              <a:buNone/>
            </a:pPr>
            <a:r>
              <a:rPr lang="en-US" sz="2000" dirty="0">
                <a:latin typeface="Times New Roman" panose="02020603050405020304" pitchFamily="18" charset="0"/>
                <a:ea typeface="Times New Roman"/>
                <a:cs typeface="Times New Roman" panose="02020603050405020304" pitchFamily="18" charset="0"/>
              </a:rPr>
              <a:t>II.  DOE Legal Counsel, </a:t>
            </a:r>
          </a:p>
          <a:p>
            <a:pPr marL="0" lvl="0" indent="0">
              <a:spcBef>
                <a:spcPts val="0"/>
              </a:spcBef>
              <a:buNone/>
            </a:pPr>
            <a:r>
              <a:rPr lang="en-US" sz="2000" dirty="0">
                <a:latin typeface="Times New Roman" panose="02020603050405020304" pitchFamily="18" charset="0"/>
                <a:ea typeface="Times New Roman"/>
                <a:cs typeface="Times New Roman" panose="02020603050405020304" pitchFamily="18" charset="0"/>
              </a:rPr>
              <a:t>       Matt Wolff	</a:t>
            </a:r>
          </a:p>
          <a:p>
            <a:pPr lvl="3" indent="-342900">
              <a:spcBef>
                <a:spcPts val="0"/>
              </a:spcBef>
              <a:buFont typeface="+mj-lt"/>
              <a:buAutoNum type="alphaUcPeriod"/>
            </a:pPr>
            <a:r>
              <a:rPr lang="en-US" dirty="0">
                <a:latin typeface="Times New Roman" panose="02020603050405020304" pitchFamily="18" charset="0"/>
                <a:ea typeface="Times New Roman"/>
                <a:cs typeface="Times New Roman" panose="02020603050405020304" pitchFamily="18" charset="0"/>
              </a:rPr>
              <a:t>Legal Theory &amp; Application</a:t>
            </a:r>
          </a:p>
          <a:p>
            <a:pPr marL="514350" marR="0" indent="-514350">
              <a:spcBef>
                <a:spcPts val="0"/>
              </a:spcBef>
              <a:spcAft>
                <a:spcPts val="0"/>
              </a:spcAft>
              <a:buFont typeface="+mj-lt"/>
              <a:buAutoNum type="romanUcPeriod"/>
            </a:pPr>
            <a:endParaRPr lang="en-US" sz="2000" dirty="0">
              <a:latin typeface="Times New Roman" panose="02020603050405020304" pitchFamily="18" charset="0"/>
              <a:ea typeface="Times New Roman"/>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Times New Roman"/>
                <a:cs typeface="Times New Roman" panose="02020603050405020304" pitchFamily="18" charset="0"/>
              </a:rPr>
              <a:t>III.  Tactics, Techniques &amp; Procedures – SAO Demonstration</a:t>
            </a:r>
          </a:p>
          <a:p>
            <a:pPr marL="0" marR="0" indent="0">
              <a:spcBef>
                <a:spcPts val="0"/>
              </a:spcBef>
              <a:spcAft>
                <a:spcPts val="0"/>
              </a:spcAft>
              <a:buNone/>
            </a:pPr>
            <a:r>
              <a:rPr lang="en-US" sz="2000" dirty="0">
                <a:latin typeface="Times New Roman" panose="02020603050405020304" pitchFamily="18" charset="0"/>
                <a:ea typeface="Times New Roman"/>
                <a:cs typeface="Times New Roman" panose="02020603050405020304" pitchFamily="18" charset="0"/>
              </a:rPr>
              <a:t>	A. Verbal Commands and Escort Procedures</a:t>
            </a:r>
          </a:p>
          <a:p>
            <a:pPr marL="0" marR="0" indent="0">
              <a:spcBef>
                <a:spcPts val="0"/>
              </a:spcBef>
              <a:spcAft>
                <a:spcPts val="0"/>
              </a:spcAft>
              <a:buNone/>
            </a:pPr>
            <a:r>
              <a:rPr lang="en-US" sz="2000" dirty="0">
                <a:latin typeface="Times New Roman" panose="02020603050405020304" pitchFamily="18" charset="0"/>
                <a:ea typeface="Times New Roman"/>
                <a:cs typeface="Times New Roman" panose="02020603050405020304" pitchFamily="18" charset="0"/>
              </a:rPr>
              <a:t>	B.  Pat down</a:t>
            </a:r>
          </a:p>
          <a:p>
            <a:pPr marL="0" marR="0" indent="0">
              <a:spcBef>
                <a:spcPts val="0"/>
              </a:spcBef>
              <a:spcAft>
                <a:spcPts val="0"/>
              </a:spcAft>
              <a:buNone/>
            </a:pPr>
            <a:r>
              <a:rPr lang="en-US" sz="2000" dirty="0">
                <a:latin typeface="Times New Roman" panose="02020603050405020304" pitchFamily="18" charset="0"/>
                <a:ea typeface="Times New Roman"/>
                <a:cs typeface="Times New Roman" panose="02020603050405020304" pitchFamily="18" charset="0"/>
              </a:rPr>
              <a:t>	C. Bag/Jacket Search</a:t>
            </a:r>
          </a:p>
          <a:p>
            <a:pPr marL="0" marR="0" indent="0">
              <a:spcBef>
                <a:spcPts val="0"/>
              </a:spcBef>
              <a:spcAft>
                <a:spcPts val="0"/>
              </a:spcAft>
              <a:buNone/>
            </a:pPr>
            <a:endParaRPr lang="en-US" sz="2000" dirty="0">
              <a:latin typeface="Times New Roman" panose="02020603050405020304" pitchFamily="18" charset="0"/>
              <a:ea typeface="Times New Roman"/>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Times New Roman"/>
                <a:cs typeface="Times New Roman" panose="02020603050405020304" pitchFamily="18" charset="0"/>
              </a:rPr>
              <a:t>*Participants, please sign in using the link provided*</a:t>
            </a:r>
          </a:p>
          <a:p>
            <a:pPr marL="0" marR="0" indent="0">
              <a:spcBef>
                <a:spcPts val="0"/>
              </a:spcBef>
              <a:spcAft>
                <a:spcPts val="0"/>
              </a:spcAft>
              <a:buNone/>
            </a:pPr>
            <a:endParaRPr lang="en-US" sz="2000" dirty="0">
              <a:ea typeface="Times New Roman"/>
            </a:endParaRPr>
          </a:p>
          <a:p>
            <a:pPr marL="0" marR="0" indent="0">
              <a:spcBef>
                <a:spcPts val="0"/>
              </a:spcBef>
              <a:spcAft>
                <a:spcPts val="0"/>
              </a:spcAft>
              <a:buNone/>
            </a:pPr>
            <a:endParaRPr lang="en-US" sz="2000" dirty="0">
              <a:ea typeface="Times New Roman"/>
            </a:endParaRPr>
          </a:p>
          <a:p>
            <a:pPr marL="0" indent="0">
              <a:buNone/>
            </a:pPr>
            <a:endParaRPr lang="en-US" sz="2000" dirty="0"/>
          </a:p>
        </p:txBody>
      </p:sp>
      <p:sp>
        <p:nvSpPr>
          <p:cNvPr id="5" name="TextBox 4"/>
          <p:cNvSpPr txBox="1"/>
          <p:nvPr/>
        </p:nvSpPr>
        <p:spPr>
          <a:xfrm>
            <a:off x="5995060" y="364177"/>
            <a:ext cx="2971800" cy="2369880"/>
          </a:xfrm>
          <a:prstGeom prst="rect">
            <a:avLst/>
          </a:prstGeom>
          <a:noFill/>
        </p:spPr>
        <p:txBody>
          <a:bodyPr wrap="square" rtlCol="0">
            <a:spAutoFit/>
          </a:bodyPr>
          <a:lstStyle/>
          <a:p>
            <a:endParaRPr lang="en-US" sz="2000" b="1" dirty="0">
              <a:solidFill>
                <a:schemeClr val="accent2"/>
              </a:solidFill>
            </a:endParaRPr>
          </a:p>
          <a:p>
            <a:endParaRPr lang="en-US" sz="2000" b="1" dirty="0">
              <a:solidFill>
                <a:schemeClr val="accent2"/>
              </a:solidFill>
            </a:endParaRPr>
          </a:p>
          <a:p>
            <a:endParaRPr lang="en-US" b="1" dirty="0">
              <a:solidFill>
                <a:schemeClr val="accent2"/>
              </a:solidFill>
            </a:endParaRPr>
          </a:p>
          <a:p>
            <a:endParaRPr lang="en-US" dirty="0"/>
          </a:p>
          <a:p>
            <a:endParaRPr lang="en-US" dirty="0"/>
          </a:p>
          <a:p>
            <a:endParaRPr lang="en-US" dirty="0"/>
          </a:p>
          <a:p>
            <a:endParaRPr lang="en-US" dirty="0"/>
          </a:p>
          <a:p>
            <a:endParaRPr 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10" y="152400"/>
            <a:ext cx="7886700" cy="1371600"/>
          </a:xfrm>
        </p:spPr>
        <p:txBody>
          <a:bodyPr>
            <a:noAutofit/>
          </a:bodyPr>
          <a:lstStyle/>
          <a:p>
            <a:pPr algn="ctr"/>
            <a:r>
              <a:rPr lang="en-US" sz="4000" b="1" u="sng" dirty="0">
                <a:latin typeface="Times New Roman" panose="02020603050405020304" pitchFamily="18" charset="0"/>
                <a:cs typeface="Times New Roman" panose="02020603050405020304" pitchFamily="18" charset="0"/>
              </a:rPr>
              <a:t>Reasonable Suspicion</a:t>
            </a:r>
          </a:p>
        </p:txBody>
      </p:sp>
      <p:sp>
        <p:nvSpPr>
          <p:cNvPr id="3" name="Content Placeholder 2"/>
          <p:cNvSpPr>
            <a:spLocks noGrp="1"/>
          </p:cNvSpPr>
          <p:nvPr>
            <p:ph idx="1"/>
          </p:nvPr>
        </p:nvSpPr>
        <p:spPr>
          <a:xfrm>
            <a:off x="156754" y="1371600"/>
            <a:ext cx="8876211" cy="5181600"/>
          </a:xfrm>
        </p:spPr>
        <p:txBody>
          <a:bodyPr>
            <a:noAutofit/>
          </a:bodyPr>
          <a:lstStyle/>
          <a:p>
            <a:pPr marL="0" indent="0">
              <a:buNone/>
            </a:pPr>
            <a:r>
              <a:rPr lang="en-US" sz="2500" dirty="0">
                <a:latin typeface="Times New Roman" panose="02020603050405020304" pitchFamily="18" charset="0"/>
                <a:cs typeface="Times New Roman" panose="02020603050405020304" pitchFamily="18" charset="0"/>
              </a:rPr>
              <a:t>Requirements for school officials differs from law enforcement who generally require a search warrant and </a:t>
            </a:r>
            <a:r>
              <a:rPr lang="en-US" sz="2500" b="1" dirty="0">
                <a:latin typeface="Times New Roman" panose="02020603050405020304" pitchFamily="18" charset="0"/>
                <a:cs typeface="Times New Roman" panose="02020603050405020304" pitchFamily="18" charset="0"/>
              </a:rPr>
              <a:t>probable cause</a:t>
            </a:r>
            <a:r>
              <a:rPr lang="en-US" sz="2500" dirty="0">
                <a:latin typeface="Times New Roman" panose="02020603050405020304" pitchFamily="18" charset="0"/>
                <a:cs typeface="Times New Roman" panose="02020603050405020304" pitchFamily="18" charset="0"/>
              </a:rPr>
              <a:t>.</a:t>
            </a:r>
          </a:p>
          <a:p>
            <a:pPr marL="0" indent="0">
              <a:buNone/>
            </a:pPr>
            <a:endParaRPr lang="en-US" sz="2500" dirty="0">
              <a:latin typeface="Times New Roman" panose="02020603050405020304" pitchFamily="18" charset="0"/>
              <a:cs typeface="Times New Roman" panose="02020603050405020304" pitchFamily="18" charset="0"/>
            </a:endParaRPr>
          </a:p>
          <a:p>
            <a:pPr marL="0" indent="0">
              <a:buNone/>
            </a:pPr>
            <a:r>
              <a:rPr lang="en-US" sz="2500" b="1" dirty="0">
                <a:latin typeface="Times New Roman" panose="02020603050405020304" pitchFamily="18" charset="0"/>
                <a:cs typeface="Times New Roman" panose="02020603050405020304" pitchFamily="18" charset="0"/>
              </a:rPr>
              <a:t>Reasonable suspicion </a:t>
            </a:r>
            <a:r>
              <a:rPr lang="en-US" sz="2500" dirty="0">
                <a:latin typeface="Times New Roman" panose="02020603050405020304" pitchFamily="18" charset="0"/>
                <a:cs typeface="Times New Roman" panose="02020603050405020304" pitchFamily="18" charset="0"/>
              </a:rPr>
              <a:t>means a well-founded suspicion based on objective facts that can be articulated.  More than just a hunch.</a:t>
            </a:r>
          </a:p>
          <a:p>
            <a:pPr marL="0" indent="0">
              <a:buNone/>
            </a:pPr>
            <a:endParaRPr lang="en-US" sz="2500" dirty="0">
              <a:latin typeface="Times New Roman" panose="02020603050405020304" pitchFamily="18" charset="0"/>
              <a:cs typeface="Times New Roman" panose="02020603050405020304" pitchFamily="18" charset="0"/>
            </a:endParaRPr>
          </a:p>
          <a:p>
            <a:pPr marL="0" indent="0">
              <a:buNone/>
            </a:pPr>
            <a:r>
              <a:rPr lang="en-US" sz="2500" b="1" dirty="0">
                <a:latin typeface="Times New Roman" panose="02020603050405020304" pitchFamily="18" charset="0"/>
                <a:cs typeface="Times New Roman" panose="02020603050405020304" pitchFamily="18" charset="0"/>
              </a:rPr>
              <a:t>School environment </a:t>
            </a:r>
            <a:r>
              <a:rPr lang="en-US" sz="2500" dirty="0">
                <a:latin typeface="Times New Roman" panose="02020603050405020304" pitchFamily="18" charset="0"/>
                <a:cs typeface="Times New Roman" panose="02020603050405020304" pitchFamily="18" charset="0"/>
              </a:rPr>
              <a:t>(also school-sponsored activities): a search is permissible where a school official has reasonable suspicion based on the totality of the circumstances for suspecting that the search will reveal evidence that the student has violated a law, district policy, or rules of the school. Reasonable suspicion based on an individualized suspicion of wrongdoing.</a:t>
            </a:r>
          </a:p>
          <a:p>
            <a:pPr marL="0" indent="0">
              <a:buNone/>
            </a:pPr>
            <a:r>
              <a:rPr lang="en-US" sz="2500" i="1" dirty="0">
                <a:latin typeface="Times New Roman" panose="02020603050405020304" pitchFamily="18" charset="0"/>
                <a:cs typeface="Times New Roman" panose="02020603050405020304" pitchFamily="18" charset="0"/>
              </a:rPr>
              <a:t>                                                                             </a:t>
            </a:r>
            <a:r>
              <a:rPr lang="en-US" sz="2500" b="1" i="1" dirty="0">
                <a:latin typeface="Times New Roman" panose="02020603050405020304" pitchFamily="18" charset="0"/>
                <a:cs typeface="Times New Roman" panose="02020603050405020304" pitchFamily="18" charset="0"/>
              </a:rPr>
              <a:t>continuation…….</a:t>
            </a:r>
          </a:p>
        </p:txBody>
      </p:sp>
    </p:spTree>
    <p:extLst>
      <p:ext uri="{BB962C8B-B14F-4D97-AF65-F5344CB8AC3E}">
        <p14:creationId xmlns:p14="http://schemas.microsoft.com/office/powerpoint/2010/main" val="1647861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u="sng" dirty="0">
                <a:latin typeface="Times New Roman" panose="02020603050405020304" pitchFamily="18" charset="0"/>
                <a:cs typeface="Times New Roman" panose="02020603050405020304" pitchFamily="18" charset="0"/>
              </a:rPr>
              <a:t>Reasonable Suspicion</a:t>
            </a:r>
          </a:p>
        </p:txBody>
      </p:sp>
      <p:sp>
        <p:nvSpPr>
          <p:cNvPr id="3" name="Content Placeholder 2"/>
          <p:cNvSpPr>
            <a:spLocks noGrp="1"/>
          </p:cNvSpPr>
          <p:nvPr>
            <p:ph idx="1"/>
          </p:nvPr>
        </p:nvSpPr>
        <p:spPr>
          <a:xfrm>
            <a:off x="228600" y="1825624"/>
            <a:ext cx="8686800" cy="4879975"/>
          </a:xfrm>
        </p:spPr>
        <p:txBody>
          <a:bodyPr>
            <a:normAutofit fontScale="92500" lnSpcReduction="20000"/>
          </a:bodyPr>
          <a:lstStyle/>
          <a:p>
            <a:pPr marL="0" indent="0">
              <a:buNone/>
            </a:pPr>
            <a:r>
              <a:rPr lang="en-US" sz="2500" dirty="0">
                <a:latin typeface="Times New Roman" panose="02020603050405020304" pitchFamily="18" charset="0"/>
                <a:cs typeface="Times New Roman" panose="02020603050405020304" pitchFamily="18" charset="0"/>
              </a:rPr>
              <a:t>Supreme Ct Example:</a:t>
            </a:r>
          </a:p>
          <a:p>
            <a:r>
              <a:rPr lang="en-US" sz="2500" dirty="0">
                <a:latin typeface="Times New Roman" panose="02020603050405020304" pitchFamily="18" charset="0"/>
                <a:cs typeface="Times New Roman" panose="02020603050405020304" pitchFamily="18" charset="0"/>
              </a:rPr>
              <a:t>Teacher observed two female students smoking in bathroom (violation of school policy).  Two students were taken to the office and questioned by the vice-principal.  One student admitted to smoking, but the other denied.  The vice-principal took the student that denied smoking into an office and asked to search her purse.  Search revealed cigarettes and rolling papers, which led to a search for marijuana.</a:t>
            </a:r>
          </a:p>
          <a:p>
            <a:r>
              <a:rPr lang="en-US" sz="2500" dirty="0">
                <a:latin typeface="Times New Roman" panose="02020603050405020304" pitchFamily="18" charset="0"/>
                <a:cs typeface="Times New Roman" panose="02020603050405020304" pitchFamily="18" charset="0"/>
              </a:rPr>
              <a:t>Held: There was reasonable suspicion to search purse based on teacher’s observations of student smoking and student denied smoking because it was reasonable to infer student may have cigarettes in her purse.  </a:t>
            </a:r>
          </a:p>
          <a:p>
            <a:r>
              <a:rPr lang="en-US" sz="2500" dirty="0">
                <a:latin typeface="Times New Roman" panose="02020603050405020304" pitchFamily="18" charset="0"/>
                <a:cs typeface="Times New Roman" panose="02020603050405020304" pitchFamily="18" charset="0"/>
              </a:rPr>
              <a:t>Held:  There was reasonable suspicion to continue searching student’s purse for marijuana because of the presence of the rolling papers.</a:t>
            </a:r>
          </a:p>
          <a:p>
            <a:pPr marL="0" indent="0" algn="ctr">
              <a:buNone/>
            </a:pPr>
            <a:endParaRPr lang="en-US" sz="2500" b="1" u="sng" dirty="0">
              <a:latin typeface="Times New Roman" panose="02020603050405020304" pitchFamily="18" charset="0"/>
              <a:cs typeface="Times New Roman" panose="02020603050405020304" pitchFamily="18" charset="0"/>
            </a:endParaRPr>
          </a:p>
          <a:p>
            <a:pPr marL="0" indent="0" algn="ctr">
              <a:buNone/>
            </a:pPr>
            <a:r>
              <a:rPr lang="en-US" sz="2500" b="1" u="sng" dirty="0">
                <a:latin typeface="Times New Roman" panose="02020603050405020304" pitchFamily="18" charset="0"/>
                <a:cs typeface="Times New Roman" panose="02020603050405020304" pitchFamily="18" charset="0"/>
              </a:rPr>
              <a:t>NOTE: Must have an administrator present at time of reasonable suspicion search!</a:t>
            </a:r>
          </a:p>
          <a:p>
            <a:endParaRPr lang="en-US" dirty="0"/>
          </a:p>
        </p:txBody>
      </p:sp>
    </p:spTree>
    <p:extLst>
      <p:ext uri="{BB962C8B-B14F-4D97-AF65-F5344CB8AC3E}">
        <p14:creationId xmlns:p14="http://schemas.microsoft.com/office/powerpoint/2010/main" val="514812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86" y="0"/>
            <a:ext cx="8316141" cy="734786"/>
          </a:xfrm>
        </p:spPr>
        <p:txBody>
          <a:bodyPr>
            <a:noAutofit/>
          </a:bodyPr>
          <a:lstStyle/>
          <a:p>
            <a:pPr algn="ctr"/>
            <a:r>
              <a:rPr lang="en-US" sz="4000" b="1" u="sng" dirty="0">
                <a:latin typeface="Times New Roman" panose="02020603050405020304" pitchFamily="18" charset="0"/>
                <a:cs typeface="Times New Roman" panose="02020603050405020304" pitchFamily="18" charset="0"/>
              </a:rPr>
              <a:t>Random Searches</a:t>
            </a:r>
          </a:p>
        </p:txBody>
      </p:sp>
      <p:sp>
        <p:nvSpPr>
          <p:cNvPr id="3" name="Content Placeholder 2"/>
          <p:cNvSpPr>
            <a:spLocks noGrp="1"/>
          </p:cNvSpPr>
          <p:nvPr>
            <p:ph idx="1"/>
          </p:nvPr>
        </p:nvSpPr>
        <p:spPr>
          <a:xfrm>
            <a:off x="215536" y="734786"/>
            <a:ext cx="8778240" cy="5970814"/>
          </a:xfrm>
        </p:spPr>
        <p:txBody>
          <a:bodyPr>
            <a:noAutofit/>
          </a:bodyPr>
          <a:lstStyle/>
          <a:p>
            <a:pPr marL="0" indent="0">
              <a:buNone/>
            </a:pPr>
            <a:r>
              <a:rPr lang="en-US" sz="2300" dirty="0">
                <a:latin typeface="Times New Roman" panose="02020603050405020304" pitchFamily="18" charset="0"/>
                <a:cs typeface="Times New Roman" panose="02020603050405020304" pitchFamily="18" charset="0"/>
              </a:rPr>
              <a:t>Random searches are part of operational functions of schools within GDOE.  Random searches authorized when searching school lockers or </a:t>
            </a:r>
            <a:r>
              <a:rPr lang="en-US" sz="2300" b="1" dirty="0">
                <a:latin typeface="Times New Roman" panose="02020603050405020304" pitchFamily="18" charset="0"/>
                <a:cs typeface="Times New Roman" panose="02020603050405020304" pitchFamily="18" charset="0"/>
              </a:rPr>
              <a:t>areas that are not personal property of a student </a:t>
            </a:r>
            <a:r>
              <a:rPr lang="en-US" sz="2300" dirty="0">
                <a:latin typeface="Times New Roman" panose="02020603050405020304" pitchFamily="18" charset="0"/>
                <a:cs typeface="Times New Roman" panose="02020603050405020304" pitchFamily="18" charset="0"/>
              </a:rPr>
              <a:t>(back packs, purses, etc.) and may be conducted according to procedures developed by the Superintendent.  Students and parents shall be provided notice of the possibility that random searches my be conducted for student safety.  </a:t>
            </a:r>
          </a:p>
          <a:p>
            <a:pPr marL="0" indent="0">
              <a:buNone/>
            </a:pPr>
            <a:r>
              <a:rPr lang="en-US" sz="2300" b="1" dirty="0">
                <a:latin typeface="Times New Roman" panose="02020603050405020304" pitchFamily="18" charset="0"/>
                <a:cs typeface="Times New Roman" panose="02020603050405020304" pitchFamily="18" charset="0"/>
              </a:rPr>
              <a:t>Requirements:</a:t>
            </a:r>
          </a:p>
          <a:p>
            <a:r>
              <a:rPr lang="en-US" sz="2300" dirty="0">
                <a:latin typeface="Times New Roman" panose="02020603050405020304" pitchFamily="18" charset="0"/>
                <a:cs typeface="Times New Roman" panose="02020603050405020304" pitchFamily="18" charset="0"/>
              </a:rPr>
              <a:t>Does not require Reasonable suspicion.  However, a process must be followed to ensure search is random and not targeting individual student. </a:t>
            </a:r>
          </a:p>
          <a:p>
            <a:r>
              <a:rPr lang="en-US" sz="2300" dirty="0">
                <a:latin typeface="Times New Roman" panose="02020603050405020304" pitchFamily="18" charset="0"/>
                <a:cs typeface="Times New Roman" panose="02020603050405020304" pitchFamily="18" charset="0"/>
              </a:rPr>
              <a:t>School administrators shall be responsible for fashion and manner searches are conducted. Random searches may be conducted as deemed necessary. </a:t>
            </a:r>
          </a:p>
          <a:p>
            <a:pPr marL="0" indent="0">
              <a:buNone/>
            </a:pPr>
            <a:r>
              <a:rPr lang="en-US" sz="2300" b="1" dirty="0">
                <a:latin typeface="Times New Roman" panose="02020603050405020304" pitchFamily="18" charset="0"/>
                <a:cs typeface="Times New Roman" panose="02020603050405020304" pitchFamily="18" charset="0"/>
              </a:rPr>
              <a:t>Random Search Methods:</a:t>
            </a:r>
          </a:p>
          <a:p>
            <a:r>
              <a:rPr lang="en-US" sz="2300" dirty="0">
                <a:latin typeface="Times New Roman" panose="02020603050405020304" pitchFamily="18" charset="0"/>
                <a:cs typeface="Times New Roman" panose="02020603050405020304" pitchFamily="18" charset="0"/>
              </a:rPr>
              <a:t>Odd and even sequence such as last number of a locker. </a:t>
            </a:r>
          </a:p>
          <a:p>
            <a:r>
              <a:rPr lang="en-US" sz="2300" dirty="0">
                <a:latin typeface="Times New Roman" panose="02020603050405020304" pitchFamily="18" charset="0"/>
                <a:cs typeface="Times New Roman" panose="02020603050405020304" pitchFamily="18" charset="0"/>
              </a:rPr>
              <a:t>Other randomly assigned number, i.e. every 5</a:t>
            </a:r>
            <a:r>
              <a:rPr lang="en-US" sz="2300" baseline="30000" dirty="0">
                <a:latin typeface="Times New Roman" panose="02020603050405020304" pitchFamily="18" charset="0"/>
                <a:cs typeface="Times New Roman" panose="02020603050405020304" pitchFamily="18" charset="0"/>
              </a:rPr>
              <a:t>th</a:t>
            </a:r>
            <a:r>
              <a:rPr lang="en-US" sz="2300" dirty="0">
                <a:latin typeface="Times New Roman" panose="02020603050405020304" pitchFamily="18" charset="0"/>
                <a:cs typeface="Times New Roman" panose="02020603050405020304" pitchFamily="18" charset="0"/>
              </a:rPr>
              <a:t> locker with be searched. </a:t>
            </a:r>
          </a:p>
          <a:p>
            <a:pPr marL="0" indent="0">
              <a:buNone/>
            </a:pP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95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2" y="0"/>
            <a:ext cx="8278586" cy="838200"/>
          </a:xfrm>
        </p:spPr>
        <p:txBody>
          <a:bodyPr>
            <a:normAutofit/>
          </a:bodyPr>
          <a:lstStyle/>
          <a:p>
            <a:pPr algn="ctr"/>
            <a:r>
              <a:rPr lang="en-US" sz="4000" b="1" u="sng" dirty="0">
                <a:latin typeface="Times New Roman" panose="02020603050405020304" pitchFamily="18" charset="0"/>
                <a:cs typeface="Times New Roman" panose="02020603050405020304" pitchFamily="18" charset="0"/>
              </a:rPr>
              <a:t>Blanket Administrative Searches</a:t>
            </a:r>
          </a:p>
        </p:txBody>
      </p:sp>
      <p:sp>
        <p:nvSpPr>
          <p:cNvPr id="3" name="Content Placeholder 2"/>
          <p:cNvSpPr>
            <a:spLocks noGrp="1"/>
          </p:cNvSpPr>
          <p:nvPr>
            <p:ph idx="1"/>
          </p:nvPr>
        </p:nvSpPr>
        <p:spPr>
          <a:xfrm>
            <a:off x="120832" y="914400"/>
            <a:ext cx="9023168" cy="5715000"/>
          </a:xfrm>
        </p:spPr>
        <p:txBody>
          <a:bodyPr>
            <a:noAutofit/>
          </a:bodyPr>
          <a:lstStyle/>
          <a:p>
            <a:pPr marL="0" indent="0">
              <a:buNone/>
            </a:pPr>
            <a:r>
              <a:rPr lang="en-US" sz="2500" b="1" dirty="0">
                <a:latin typeface="Times New Roman" panose="02020603050405020304" pitchFamily="18" charset="0"/>
                <a:cs typeface="Times New Roman" panose="02020603050405020304" pitchFamily="18" charset="0"/>
              </a:rPr>
              <a:t>Purpose: </a:t>
            </a:r>
            <a:r>
              <a:rPr lang="en-US" sz="2500" dirty="0">
                <a:latin typeface="Times New Roman" panose="02020603050405020304" pitchFamily="18" charset="0"/>
                <a:cs typeface="Times New Roman" panose="02020603050405020304" pitchFamily="18" charset="0"/>
              </a:rPr>
              <a:t>Blanket Administrative searches are necessary to ensure the health, safety, and well-being of all GDOE’s student body.  They are not designed to catch offenders, but rather  to prevent students from bringing or keeping dangerous weapons, drugs, alcohol, and other prohibited items on school grounds.  Therefore, no individualized suspicion for this search.</a:t>
            </a:r>
          </a:p>
          <a:p>
            <a:pPr marL="0" indent="0">
              <a:buNone/>
            </a:pPr>
            <a:r>
              <a:rPr lang="en-US" sz="2500" b="1" dirty="0">
                <a:latin typeface="Times New Roman" panose="02020603050405020304" pitchFamily="18" charset="0"/>
                <a:cs typeface="Times New Roman" panose="02020603050405020304" pitchFamily="18" charset="0"/>
              </a:rPr>
              <a:t>Intent: </a:t>
            </a:r>
            <a:r>
              <a:rPr lang="en-US" sz="2500" dirty="0">
                <a:latin typeface="Times New Roman" panose="02020603050405020304" pitchFamily="18" charset="0"/>
                <a:cs typeface="Times New Roman" panose="02020603050405020304" pitchFamily="18" charset="0"/>
              </a:rPr>
              <a:t>To send a clear message to students that certain types of behavior will not be tolerated.</a:t>
            </a:r>
          </a:p>
          <a:p>
            <a:pPr marL="0" indent="0">
              <a:buNone/>
            </a:pPr>
            <a:r>
              <a:rPr lang="en-US" sz="2500" dirty="0">
                <a:latin typeface="Times New Roman" panose="02020603050405020304" pitchFamily="18" charset="0"/>
                <a:cs typeface="Times New Roman" panose="02020603050405020304" pitchFamily="18" charset="0"/>
              </a:rPr>
              <a:t>School Administrators will notify the Superintendent of Education when a search of the entire student body is conducted. </a:t>
            </a:r>
          </a:p>
          <a:p>
            <a:pPr marL="0" indent="0">
              <a:buNone/>
            </a:pPr>
            <a:r>
              <a:rPr lang="en-US" sz="2500" b="1" dirty="0">
                <a:latin typeface="Times New Roman" panose="02020603050405020304" pitchFamily="18" charset="0"/>
                <a:cs typeface="Times New Roman" panose="02020603050405020304" pitchFamily="18" charset="0"/>
              </a:rPr>
              <a:t>Examples: </a:t>
            </a:r>
            <a:r>
              <a:rPr lang="en-US" sz="2500" dirty="0">
                <a:latin typeface="Times New Roman" panose="02020603050405020304" pitchFamily="18" charset="0"/>
                <a:cs typeface="Times New Roman" panose="02020603050405020304" pitchFamily="18" charset="0"/>
              </a:rPr>
              <a:t>Use of drug or weapon detection dogs.</a:t>
            </a:r>
          </a:p>
        </p:txBody>
      </p:sp>
    </p:spTree>
    <p:extLst>
      <p:ext uri="{BB962C8B-B14F-4D97-AF65-F5344CB8AC3E}">
        <p14:creationId xmlns:p14="http://schemas.microsoft.com/office/powerpoint/2010/main" val="2176394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07886"/>
            <a:ext cx="8686800" cy="6150114"/>
          </a:xfrm>
        </p:spPr>
        <p:txBody>
          <a:bodyPr>
            <a:noAutofit/>
          </a:bodyPr>
          <a:lstStyle/>
          <a:p>
            <a:pPr marL="0" indent="0">
              <a:buNone/>
            </a:pPr>
            <a:endParaRPr lang="en-US" sz="2300" dirty="0">
              <a:latin typeface="Times New Roman" panose="02020603050405020304" pitchFamily="18" charset="0"/>
              <a:cs typeface="Times New Roman" panose="02020603050405020304" pitchFamily="18" charset="0"/>
            </a:endParaRPr>
          </a:p>
          <a:p>
            <a:pPr marL="0" indent="0">
              <a:buNone/>
            </a:pPr>
            <a:r>
              <a:rPr lang="en-US" sz="2300" b="1" dirty="0">
                <a:latin typeface="Times New Roman" panose="02020603050405020304" pitchFamily="18" charset="0"/>
                <a:cs typeface="Times New Roman" panose="02020603050405020304" pitchFamily="18" charset="0"/>
              </a:rPr>
              <a:t>SOP 1200-02 Effectively Updated February 2023.</a:t>
            </a:r>
          </a:p>
          <a:p>
            <a:pPr marL="0" indent="0">
              <a:buNone/>
            </a:pPr>
            <a:r>
              <a:rPr lang="en-US" sz="2300" dirty="0">
                <a:latin typeface="Times New Roman" panose="02020603050405020304" pitchFamily="18" charset="0"/>
                <a:cs typeface="Times New Roman" panose="02020603050405020304" pitchFamily="18" charset="0"/>
              </a:rPr>
              <a:t>A school may search a student’s cell phone/electronic device if the school has reasonable suspicion that the student violated school rules or Guam law and search is justified in its inception and permissible in its scope.</a:t>
            </a:r>
          </a:p>
          <a:p>
            <a:pPr marL="0" indent="0">
              <a:buNone/>
            </a:pPr>
            <a:endParaRPr lang="en-US" sz="2300" dirty="0">
              <a:latin typeface="Times New Roman" panose="02020603050405020304" pitchFamily="18" charset="0"/>
              <a:cs typeface="Times New Roman" panose="02020603050405020304" pitchFamily="18" charset="0"/>
            </a:endParaRPr>
          </a:p>
          <a:p>
            <a:pPr marL="0" indent="0">
              <a:buNone/>
            </a:pPr>
            <a:r>
              <a:rPr lang="en-US" sz="2300" dirty="0">
                <a:latin typeface="Times New Roman" panose="02020603050405020304" pitchFamily="18" charset="0"/>
                <a:cs typeface="Times New Roman" panose="02020603050405020304" pitchFamily="18" charset="0"/>
              </a:rPr>
              <a:t>Examples:</a:t>
            </a:r>
          </a:p>
          <a:p>
            <a:pPr marL="0" indent="0">
              <a:buNone/>
            </a:pPr>
            <a:r>
              <a:rPr lang="en-US" sz="2300" dirty="0">
                <a:latin typeface="Times New Roman" panose="02020603050405020304" pitchFamily="18" charset="0"/>
                <a:cs typeface="Times New Roman" panose="02020603050405020304" pitchFamily="18" charset="0"/>
              </a:rPr>
              <a:t>-violation of a school’s no cellular phone policy does not justify reading text messages contained in the phone</a:t>
            </a:r>
          </a:p>
          <a:p>
            <a:pPr marL="0" indent="0">
              <a:buNone/>
            </a:pPr>
            <a:r>
              <a:rPr lang="en-US" sz="2300" dirty="0">
                <a:latin typeface="Times New Roman" panose="02020603050405020304" pitchFamily="18" charset="0"/>
                <a:cs typeface="Times New Roman" panose="02020603050405020304" pitchFamily="18" charset="0"/>
              </a:rPr>
              <a:t>-a search of text messages may be reasonable if there is reasonable suspicion that text messages would reveal the violation of a law or school policy</a:t>
            </a:r>
          </a:p>
          <a:p>
            <a:pPr marL="0" indent="0">
              <a:buNone/>
            </a:pPr>
            <a:endParaRPr lang="en-US" sz="23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71575" y="304800"/>
            <a:ext cx="6800850" cy="707886"/>
          </a:xfrm>
          <a:prstGeom prst="rect">
            <a:avLst/>
          </a:prstGeom>
          <a:noFill/>
        </p:spPr>
        <p:txBody>
          <a:bodyPr wrap="square" rtlCol="0">
            <a:spAutoFit/>
          </a:bodyPr>
          <a:lstStyle/>
          <a:p>
            <a:pPr algn="ctr"/>
            <a:r>
              <a:rPr lang="en-US" sz="4000" b="1" u="sng" dirty="0">
                <a:latin typeface="Times New Roman" panose="02020603050405020304" pitchFamily="18" charset="0"/>
                <a:cs typeface="Times New Roman" panose="02020603050405020304" pitchFamily="18" charset="0"/>
              </a:rPr>
              <a:t>Cell Phones </a:t>
            </a:r>
          </a:p>
        </p:txBody>
      </p:sp>
    </p:spTree>
    <p:extLst>
      <p:ext uri="{BB962C8B-B14F-4D97-AF65-F5344CB8AC3E}">
        <p14:creationId xmlns:p14="http://schemas.microsoft.com/office/powerpoint/2010/main" val="3561390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Cell Phones Part 2</a:t>
            </a:r>
          </a:p>
        </p:txBody>
      </p:sp>
      <p:sp>
        <p:nvSpPr>
          <p:cNvPr id="3" name="Content Placeholder 2"/>
          <p:cNvSpPr>
            <a:spLocks noGrp="1"/>
          </p:cNvSpPr>
          <p:nvPr>
            <p:ph idx="1"/>
          </p:nvPr>
        </p:nvSpPr>
        <p:spPr>
          <a:xfrm>
            <a:off x="628650" y="1447800"/>
            <a:ext cx="7886700" cy="4729163"/>
          </a:xfrm>
        </p:spPr>
        <p:txBody>
          <a:bodyPr>
            <a:normAutofit/>
          </a:bodyPr>
          <a:lstStyle/>
          <a:p>
            <a:r>
              <a:rPr lang="en-US" sz="2800" dirty="0">
                <a:latin typeface="Times New Roman" panose="02020603050405020304" pitchFamily="18" charset="0"/>
                <a:cs typeface="Times New Roman" panose="02020603050405020304" pitchFamily="18" charset="0"/>
              </a:rPr>
              <a:t>GDOE SOP 1200-002, Section IV(B)(3) Search of Student Cell Phone/Electronic Devise:</a:t>
            </a:r>
          </a:p>
          <a:p>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Requires reasonable suspicion of a violation of school rules, Guam or Federal law, and evidence of the violation can be found in the cellular phone/electronic device.</a:t>
            </a:r>
          </a:p>
          <a:p>
            <a:pPr lvl="1"/>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Caution to keep the search reasonable in its scope.</a:t>
            </a:r>
          </a:p>
        </p:txBody>
      </p:sp>
    </p:spTree>
    <p:extLst>
      <p:ext uri="{BB962C8B-B14F-4D97-AF65-F5344CB8AC3E}">
        <p14:creationId xmlns:p14="http://schemas.microsoft.com/office/powerpoint/2010/main" val="1011603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Handheld Electronic Metal Detector/Wand </a:t>
            </a:r>
          </a:p>
        </p:txBody>
      </p:sp>
      <p:sp>
        <p:nvSpPr>
          <p:cNvPr id="3" name="Content Placeholder 2"/>
          <p:cNvSpPr>
            <a:spLocks noGrp="1"/>
          </p:cNvSpPr>
          <p:nvPr>
            <p:ph idx="1"/>
          </p:nvPr>
        </p:nvSpPr>
        <p:spPr/>
        <p:txBody>
          <a:bodyPr>
            <a:normAutofit lnSpcReduction="10000"/>
          </a:bodyPr>
          <a:lstStyle/>
          <a:p>
            <a:r>
              <a:rPr lang="en-US" sz="2400" dirty="0">
                <a:latin typeface="Times New Roman" panose="02020603050405020304" pitchFamily="18" charset="0"/>
                <a:cs typeface="Times New Roman" panose="02020603050405020304" pitchFamily="18" charset="0"/>
              </a:rPr>
              <a:t>GDOE SOP 1200-002, Section IV(B)(2) Conducting a Student Search Using a Handheld Electronic Metal Detector/Wand.</a:t>
            </a:r>
          </a:p>
          <a:p>
            <a:endParaRPr lang="en-US" sz="2400" dirty="0">
              <a:latin typeface="Times New Roman" panose="02020603050405020304" pitchFamily="18" charset="0"/>
              <a:cs typeface="Times New Roman" panose="02020603050405020304" pitchFamily="18" charset="0"/>
            </a:endParaRPr>
          </a:p>
          <a:p>
            <a:pPr lvl="1"/>
            <a:r>
              <a:rPr lang="en-US" sz="2100" dirty="0">
                <a:latin typeface="Times New Roman" panose="02020603050405020304" pitchFamily="18" charset="0"/>
                <a:cs typeface="Times New Roman" panose="02020603050405020304" pitchFamily="18" charset="0"/>
              </a:rPr>
              <a:t>Must be either based on reasonable suspicion or pursuant to a blanket administrative search.</a:t>
            </a:r>
          </a:p>
          <a:p>
            <a:pPr lvl="1"/>
            <a:endParaRPr lang="en-US" sz="2100" dirty="0">
              <a:latin typeface="Times New Roman" panose="02020603050405020304" pitchFamily="18" charset="0"/>
              <a:cs typeface="Times New Roman" panose="02020603050405020304" pitchFamily="18" charset="0"/>
            </a:endParaRPr>
          </a:p>
          <a:p>
            <a:pPr lvl="1"/>
            <a:r>
              <a:rPr lang="en-US" sz="2100" dirty="0">
                <a:latin typeface="Times New Roman" panose="02020603050405020304" pitchFamily="18" charset="0"/>
                <a:cs typeface="Times New Roman" panose="02020603050405020304" pitchFamily="18" charset="0"/>
              </a:rPr>
              <a:t>Blanket administrative search is necessary for the safety of the entire school community.  Before a blanket administrative search is conducted, the school shall notify the Superintendent of Education. Section IV(A)(3). </a:t>
            </a:r>
          </a:p>
          <a:p>
            <a:pPr lvl="1"/>
            <a:endParaRPr lang="en-US" sz="2100" dirty="0">
              <a:latin typeface="Times New Roman" panose="02020603050405020304" pitchFamily="18" charset="0"/>
              <a:cs typeface="Times New Roman" panose="02020603050405020304" pitchFamily="18" charset="0"/>
            </a:endParaRPr>
          </a:p>
          <a:p>
            <a:pPr lvl="1"/>
            <a:r>
              <a:rPr lang="en-US" sz="2100" dirty="0">
                <a:latin typeface="Times New Roman" panose="02020603050405020304" pitchFamily="18" charset="0"/>
                <a:cs typeface="Times New Roman" panose="02020603050405020304" pitchFamily="18" charset="0"/>
              </a:rPr>
              <a:t>School shall maintain annual records of all searches and seizures conducted on school.</a:t>
            </a:r>
          </a:p>
        </p:txBody>
      </p:sp>
    </p:spTree>
    <p:extLst>
      <p:ext uri="{BB962C8B-B14F-4D97-AF65-F5344CB8AC3E}">
        <p14:creationId xmlns:p14="http://schemas.microsoft.com/office/powerpoint/2010/main" val="383519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63000" cy="4495800"/>
          </a:xfrm>
        </p:spPr>
        <p:txBody>
          <a:bodyPr/>
          <a:lstStyle/>
          <a:p>
            <a:pPr marL="0" indent="0">
              <a:buNone/>
            </a:pPr>
            <a:r>
              <a:rPr lang="en-US" sz="2500" u="sng" dirty="0"/>
              <a:t>School Attendance Officer II - Supervisor Sherry Sanchez</a:t>
            </a:r>
          </a:p>
          <a:p>
            <a:pPr marL="0" indent="0">
              <a:buNone/>
            </a:pPr>
            <a:r>
              <a:rPr lang="en-US" sz="2000" dirty="0"/>
              <a:t>SAO II Dean Blas </a:t>
            </a:r>
          </a:p>
          <a:p>
            <a:pPr marL="0" indent="0">
              <a:buNone/>
            </a:pPr>
            <a:r>
              <a:rPr lang="en-US" sz="2000" dirty="0"/>
              <a:t>SAO II Frankie Concepcion</a:t>
            </a:r>
          </a:p>
          <a:p>
            <a:pPr marL="0" indent="0">
              <a:buNone/>
            </a:pPr>
            <a:r>
              <a:rPr lang="en-US" sz="2000" dirty="0"/>
              <a:t>SAO II Andre Morales </a:t>
            </a:r>
          </a:p>
          <a:p>
            <a:pPr marL="0" indent="0">
              <a:buNone/>
            </a:pPr>
            <a:r>
              <a:rPr lang="en-US" sz="2000" dirty="0"/>
              <a:t>SAO II Claire </a:t>
            </a:r>
            <a:r>
              <a:rPr lang="en-US" sz="2000" dirty="0" err="1"/>
              <a:t>Arceo</a:t>
            </a:r>
            <a:endParaRPr lang="en-US" sz="2000" dirty="0"/>
          </a:p>
          <a:p>
            <a:pPr marL="0" indent="0">
              <a:buNone/>
            </a:pPr>
            <a:r>
              <a:rPr lang="en-US" sz="2000" dirty="0"/>
              <a:t>SAO II Ichiro </a:t>
            </a:r>
            <a:r>
              <a:rPr lang="en-US" sz="2000" dirty="0" err="1"/>
              <a:t>Kikuo</a:t>
            </a:r>
            <a:endParaRPr lang="en-US" sz="2000" dirty="0"/>
          </a:p>
          <a:p>
            <a:pPr marL="0" indent="0">
              <a:buNone/>
            </a:pPr>
            <a:r>
              <a:rPr lang="en-US" sz="2000" dirty="0"/>
              <a:t>SAO II Eloise Munoz</a:t>
            </a:r>
          </a:p>
          <a:p>
            <a:pPr marL="0" indent="0">
              <a:buNone/>
            </a:pPr>
            <a:r>
              <a:rPr lang="en-US" sz="2000" dirty="0"/>
              <a:t>SAO II Jerry Grantham</a:t>
            </a:r>
          </a:p>
          <a:p>
            <a:pPr marL="0" indent="0">
              <a:buNone/>
            </a:pPr>
            <a:r>
              <a:rPr lang="en-US" sz="2000" dirty="0"/>
              <a:t>SAO II </a:t>
            </a:r>
            <a:r>
              <a:rPr lang="en-US" sz="2000" dirty="0" err="1"/>
              <a:t>T’Anna</a:t>
            </a:r>
            <a:r>
              <a:rPr lang="en-US" sz="2000" dirty="0"/>
              <a:t> </a:t>
            </a:r>
            <a:r>
              <a:rPr lang="en-US" sz="2000" dirty="0" err="1"/>
              <a:t>Dela</a:t>
            </a:r>
            <a:r>
              <a:rPr lang="en-US" sz="2000" dirty="0"/>
              <a:t> Cruz</a:t>
            </a:r>
          </a:p>
          <a:p>
            <a:pPr marL="0" indent="0">
              <a:buNone/>
            </a:pPr>
            <a:r>
              <a:rPr lang="en-US" sz="2000" dirty="0"/>
              <a:t>SAO II </a:t>
            </a:r>
            <a:r>
              <a:rPr lang="en-US" sz="2000" dirty="0" err="1"/>
              <a:t>Reedwin</a:t>
            </a:r>
            <a:r>
              <a:rPr lang="en-US" sz="2000" dirty="0"/>
              <a:t> Edwin</a:t>
            </a:r>
          </a:p>
          <a:p>
            <a:pPr marL="0" indent="0">
              <a:buNone/>
            </a:pPr>
            <a:r>
              <a:rPr lang="en-US" sz="2000" dirty="0"/>
              <a:t>SAO II Britany Salas</a:t>
            </a:r>
          </a:p>
          <a:p>
            <a:pPr marL="0" indent="0">
              <a:buNone/>
            </a:pPr>
            <a:endParaRPr lang="en-US" sz="2500" dirty="0"/>
          </a:p>
          <a:p>
            <a:pPr marL="0" indent="0">
              <a:buNone/>
            </a:pPr>
            <a:endParaRPr lang="en-US" sz="2500" i="1" dirty="0">
              <a:solidFill>
                <a:srgbClr val="FF0000"/>
              </a:solidFill>
            </a:endParaRPr>
          </a:p>
          <a:p>
            <a:pPr marL="0" indent="0">
              <a:buNone/>
            </a:pPr>
            <a:endParaRPr lang="en-US" sz="2000" dirty="0"/>
          </a:p>
        </p:txBody>
      </p:sp>
      <p:sp>
        <p:nvSpPr>
          <p:cNvPr id="4" name="Rectangle 3"/>
          <p:cNvSpPr/>
          <p:nvPr/>
        </p:nvSpPr>
        <p:spPr>
          <a:xfrm>
            <a:off x="1524000" y="381000"/>
            <a:ext cx="6553200" cy="630942"/>
          </a:xfrm>
          <a:prstGeom prst="rect">
            <a:avLst/>
          </a:prstGeom>
        </p:spPr>
        <p:txBody>
          <a:bodyPr wrap="square">
            <a:spAutoFit/>
          </a:bodyPr>
          <a:lstStyle/>
          <a:p>
            <a:pPr algn="ctr"/>
            <a:r>
              <a:rPr lang="en-US" sz="3500" b="1" u="sng" dirty="0">
                <a:latin typeface="Times New Roman" panose="02020603050405020304" pitchFamily="18" charset="0"/>
                <a:cs typeface="Times New Roman" panose="02020603050405020304" pitchFamily="18" charset="0"/>
              </a:rPr>
              <a:t>School Attendance Officer Team</a:t>
            </a:r>
            <a:endParaRPr lang="en-US" sz="3500" dirty="0"/>
          </a:p>
        </p:txBody>
      </p:sp>
    </p:spTree>
    <p:extLst>
      <p:ext uri="{BB962C8B-B14F-4D97-AF65-F5344CB8AC3E}">
        <p14:creationId xmlns:p14="http://schemas.microsoft.com/office/powerpoint/2010/main" val="85223234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53400" cy="1600200"/>
          </a:xfrm>
        </p:spPr>
        <p:txBody>
          <a:bodyPr/>
          <a:lstStyle/>
          <a:p>
            <a:pPr algn="ctr"/>
            <a:r>
              <a:rPr lang="en-US" sz="4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TACTICS, TECHNIQUES &amp; PROCEDURES</a:t>
            </a:r>
          </a:p>
        </p:txBody>
      </p:sp>
      <p:sp>
        <p:nvSpPr>
          <p:cNvPr id="3" name="Content Placeholder 2"/>
          <p:cNvSpPr>
            <a:spLocks noGrp="1"/>
          </p:cNvSpPr>
          <p:nvPr>
            <p:ph idx="1"/>
          </p:nvPr>
        </p:nvSpPr>
        <p:spPr>
          <a:xfrm>
            <a:off x="838200" y="1905000"/>
            <a:ext cx="8458200" cy="4800600"/>
          </a:xfrm>
        </p:spPr>
        <p:txBody>
          <a:bodyPr/>
          <a:lstStyle/>
          <a:p>
            <a:pPr marL="0" indent="0" algn="ctr">
              <a:buNone/>
            </a:pPr>
            <a:endParaRPr lang="en-US" dirty="0"/>
          </a:p>
          <a:p>
            <a:pPr marL="0" indent="0" algn="ctr">
              <a:buNone/>
            </a:pPr>
            <a:r>
              <a:rPr lang="en-US" dirty="0"/>
              <a:t> Verbal Commands/Escorting Procedures</a:t>
            </a:r>
          </a:p>
          <a:p>
            <a:pPr marL="0" indent="0" algn="ctr">
              <a:buNone/>
            </a:pPr>
            <a:r>
              <a:rPr lang="en-US" dirty="0"/>
              <a:t>Pat Down</a:t>
            </a:r>
          </a:p>
          <a:p>
            <a:pPr marL="0" indent="0" algn="ctr">
              <a:buNone/>
            </a:pPr>
            <a:r>
              <a:rPr lang="en-US" dirty="0"/>
              <a:t>Bag Search</a:t>
            </a:r>
          </a:p>
          <a:p>
            <a:pPr marL="0" indent="0" algn="ctr">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114800"/>
            <a:ext cx="2209799" cy="2459329"/>
          </a:xfrm>
          <a:prstGeom prst="rect">
            <a:avLst/>
          </a:prstGeom>
        </p:spPr>
      </p:pic>
    </p:spTree>
    <p:extLst>
      <p:ext uri="{BB962C8B-B14F-4D97-AF65-F5344CB8AC3E}">
        <p14:creationId xmlns:p14="http://schemas.microsoft.com/office/powerpoint/2010/main" val="240249893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432618"/>
            <a:ext cx="8610600" cy="1091381"/>
          </a:xfrm>
        </p:spPr>
        <p:txBody>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COMMANDS &amp; ESCORTING PROCEDURES</a:t>
            </a:r>
            <a:endParaRPr lang="en-US"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66700" y="1818967"/>
            <a:ext cx="8686800" cy="5029200"/>
          </a:xfrm>
        </p:spPr>
        <p:txBody>
          <a:bodyPr/>
          <a:lstStyle/>
          <a:p>
            <a:pPr marL="0" indent="0">
              <a:buNone/>
            </a:pPr>
            <a:r>
              <a:rPr lang="en-US" dirty="0"/>
              <a:t>In a perfect setting, a proper escort should consist of two adults to one student. We all know that this is not always the case, and that in most situations, students may be escorted by one adult. However, for the purpose of this training, we will demonstrate verbal commands and escorting procedures in pairs. </a:t>
            </a:r>
          </a:p>
        </p:txBody>
      </p:sp>
    </p:spTree>
    <p:extLst>
      <p:ext uri="{BB962C8B-B14F-4D97-AF65-F5344CB8AC3E}">
        <p14:creationId xmlns:p14="http://schemas.microsoft.com/office/powerpoint/2010/main" val="24600650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838200"/>
          </a:xfrm>
        </p:spPr>
        <p:txBody>
          <a:bodyPr/>
          <a:lstStyle/>
          <a:p>
            <a:pPr algn="ctr"/>
            <a:r>
              <a:rPr lang="en-US" sz="4000" b="1" u="sng" dirty="0">
                <a:latin typeface="Times New Roman" panose="02020603050405020304" pitchFamily="18" charset="0"/>
                <a:cs typeface="Times New Roman" panose="02020603050405020304" pitchFamily="18" charset="0"/>
              </a:rPr>
              <a:t>BOARD POLICY 407</a:t>
            </a:r>
          </a:p>
        </p:txBody>
      </p:sp>
      <p:sp>
        <p:nvSpPr>
          <p:cNvPr id="3" name="Content Placeholder 2"/>
          <p:cNvSpPr>
            <a:spLocks noGrp="1"/>
          </p:cNvSpPr>
          <p:nvPr>
            <p:ph idx="1"/>
          </p:nvPr>
        </p:nvSpPr>
        <p:spPr>
          <a:xfrm>
            <a:off x="685800" y="1199776"/>
            <a:ext cx="8305800" cy="5638800"/>
          </a:xfrm>
        </p:spPr>
        <p:txBody>
          <a:bodyPr/>
          <a:lstStyle/>
          <a:p>
            <a:pPr>
              <a:lnSpc>
                <a:spcPct val="100000"/>
              </a:lnSpc>
            </a:pPr>
            <a:r>
              <a:rPr lang="en-US" sz="3000" dirty="0">
                <a:latin typeface="Times New Roman" panose="02020603050405020304" pitchFamily="18" charset="0"/>
                <a:cs typeface="Times New Roman" panose="02020603050405020304" pitchFamily="18" charset="0"/>
              </a:rPr>
              <a:t>Adopted on December 17, 2013.</a:t>
            </a:r>
          </a:p>
          <a:p>
            <a:pPr>
              <a:lnSpc>
                <a:spcPct val="100000"/>
              </a:lnSpc>
            </a:pPr>
            <a:r>
              <a:rPr lang="en-US" sz="3000" dirty="0">
                <a:latin typeface="Times New Roman" panose="02020603050405020304" pitchFamily="18" charset="0"/>
                <a:cs typeface="Times New Roman" panose="02020603050405020304" pitchFamily="18" charset="0"/>
              </a:rPr>
              <a:t>Gives the authority to the Superintendent to establish and implement Standard Operating Procedures (SOP) for student searches and seizures.</a:t>
            </a:r>
          </a:p>
          <a:p>
            <a:pPr>
              <a:lnSpc>
                <a:spcPct val="100000"/>
              </a:lnSpc>
            </a:pPr>
            <a:r>
              <a:rPr lang="en-US" sz="3000" dirty="0">
                <a:latin typeface="Times New Roman" panose="02020603050405020304" pitchFamily="18" charset="0"/>
                <a:cs typeface="Times New Roman" panose="02020603050405020304" pitchFamily="18" charset="0"/>
              </a:rPr>
              <a:t>These SOPs govern the type and number of searches and seizures conducted on each campus.</a:t>
            </a:r>
          </a:p>
          <a:p>
            <a:pPr>
              <a:lnSpc>
                <a:spcPct val="100000"/>
              </a:lnSpc>
            </a:pPr>
            <a:r>
              <a:rPr lang="en-US" sz="3000" dirty="0">
                <a:latin typeface="Times New Roman" panose="02020603050405020304" pitchFamily="18" charset="0"/>
                <a:cs typeface="Times New Roman" panose="02020603050405020304" pitchFamily="18" charset="0"/>
              </a:rPr>
              <a:t>Board Policy 407 requires that searches and seizures of students must be reported to the Guam Board of Education annually. </a:t>
            </a:r>
          </a:p>
        </p:txBody>
      </p:sp>
    </p:spTree>
    <p:extLst>
      <p:ext uri="{BB962C8B-B14F-4D97-AF65-F5344CB8AC3E}">
        <p14:creationId xmlns:p14="http://schemas.microsoft.com/office/powerpoint/2010/main" val="403935838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91400" cy="914400"/>
          </a:xfrm>
        </p:spPr>
        <p:txBody>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COMMANDS &amp; ESCORTING PROCEDURES</a:t>
            </a:r>
          </a:p>
        </p:txBody>
      </p:sp>
      <p:sp>
        <p:nvSpPr>
          <p:cNvPr id="3" name="Content Placeholder 2"/>
          <p:cNvSpPr>
            <a:spLocks noGrp="1"/>
          </p:cNvSpPr>
          <p:nvPr>
            <p:ph idx="1"/>
          </p:nvPr>
        </p:nvSpPr>
        <p:spPr>
          <a:xfrm>
            <a:off x="685800" y="1295400"/>
            <a:ext cx="7848600" cy="5715000"/>
          </a:xfrm>
        </p:spPr>
        <p:txBody>
          <a:bodyPr/>
          <a:lstStyle/>
          <a:p>
            <a:r>
              <a:rPr lang="en-US" sz="2400" dirty="0"/>
              <a:t>When approaching a student, be as courteous and respectful as possible, in hopes that it will be reciprocated. In most cases, students comply when approached in a positive manner.</a:t>
            </a:r>
          </a:p>
          <a:p>
            <a:r>
              <a:rPr lang="en-US" sz="2400" dirty="0"/>
              <a:t>Typically, the student will question you about why they are being asked to go to the office or called out. Try to keep the information minimal and inform the student that you don’t know or are unsure of why they’re being called to the office, but at the same time, ensure them that you will be with them to find out. Try to ease the student’s anxiety by remaining calm and encouraging.</a:t>
            </a:r>
          </a:p>
        </p:txBody>
      </p:sp>
    </p:spTree>
    <p:extLst>
      <p:ext uri="{BB962C8B-B14F-4D97-AF65-F5344CB8AC3E}">
        <p14:creationId xmlns:p14="http://schemas.microsoft.com/office/powerpoint/2010/main" val="106160335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133600"/>
            <a:ext cx="8458200" cy="2438400"/>
          </a:xfrm>
        </p:spPr>
        <p:txBody>
          <a:bodyPr/>
          <a:lstStyle/>
          <a:p>
            <a:pPr marL="0" indent="0">
              <a:buNone/>
            </a:pPr>
            <a:r>
              <a:rPr lang="en-US" dirty="0"/>
              <a:t>1. Individuals providing the escorts must maintain visual and verbal contact with the student(s) being escorted at all times.</a:t>
            </a:r>
          </a:p>
        </p:txBody>
      </p:sp>
      <p:sp>
        <p:nvSpPr>
          <p:cNvPr id="2" name="Rectangle 1"/>
          <p:cNvSpPr/>
          <p:nvPr/>
        </p:nvSpPr>
        <p:spPr>
          <a:xfrm>
            <a:off x="1600200" y="457200"/>
            <a:ext cx="701040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COMMANDS &amp; ESCORTING PROCEDURES</a:t>
            </a:r>
            <a:endParaRPr lang="en-US" sz="4000" dirty="0"/>
          </a:p>
        </p:txBody>
      </p:sp>
    </p:spTree>
    <p:extLst>
      <p:ext uri="{BB962C8B-B14F-4D97-AF65-F5344CB8AC3E}">
        <p14:creationId xmlns:p14="http://schemas.microsoft.com/office/powerpoint/2010/main" val="3346019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05000"/>
            <a:ext cx="7848600" cy="3962400"/>
          </a:xfrm>
        </p:spPr>
        <p:txBody>
          <a:bodyPr/>
          <a:lstStyle/>
          <a:p>
            <a:pPr marL="0" indent="0">
              <a:buNone/>
            </a:pPr>
            <a:r>
              <a:rPr lang="en-US" dirty="0"/>
              <a:t>2. Once you begin the escort, while focusing on external threats, always pay close attention to the student; what he/she is doing, and if he/she is concentrating on anything specific that may look suspicious in nature. </a:t>
            </a:r>
          </a:p>
        </p:txBody>
      </p:sp>
      <p:sp>
        <p:nvSpPr>
          <p:cNvPr id="2" name="Rectangle 1"/>
          <p:cNvSpPr/>
          <p:nvPr/>
        </p:nvSpPr>
        <p:spPr>
          <a:xfrm>
            <a:off x="1676400" y="381000"/>
            <a:ext cx="708660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COMMANDS &amp; ESCORTING PROCEDURES</a:t>
            </a:r>
            <a:endParaRPr lang="en-US" sz="4000" dirty="0"/>
          </a:p>
        </p:txBody>
      </p:sp>
    </p:spTree>
    <p:extLst>
      <p:ext uri="{BB962C8B-B14F-4D97-AF65-F5344CB8AC3E}">
        <p14:creationId xmlns:p14="http://schemas.microsoft.com/office/powerpoint/2010/main" val="3072928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362200"/>
            <a:ext cx="7848600" cy="2819400"/>
          </a:xfrm>
        </p:spPr>
        <p:txBody>
          <a:bodyPr/>
          <a:lstStyle/>
          <a:p>
            <a:pPr marL="0" indent="0">
              <a:buNone/>
            </a:pPr>
            <a:r>
              <a:rPr lang="en-US" dirty="0"/>
              <a:t>3. Watch for suspicious actions while escorting the student to the main office. Remember that you have to be watching to see a problem.</a:t>
            </a:r>
          </a:p>
        </p:txBody>
      </p:sp>
      <p:sp>
        <p:nvSpPr>
          <p:cNvPr id="2" name="Rectangle 1"/>
          <p:cNvSpPr/>
          <p:nvPr/>
        </p:nvSpPr>
        <p:spPr>
          <a:xfrm>
            <a:off x="1752600" y="381000"/>
            <a:ext cx="693420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COMMANDS &amp; ESCORTING PROCEDURES</a:t>
            </a:r>
            <a:endParaRPr lang="en-US" sz="4000" dirty="0"/>
          </a:p>
        </p:txBody>
      </p:sp>
    </p:spTree>
    <p:extLst>
      <p:ext uri="{BB962C8B-B14F-4D97-AF65-F5344CB8AC3E}">
        <p14:creationId xmlns:p14="http://schemas.microsoft.com/office/powerpoint/2010/main" val="174276609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604" y="1905000"/>
            <a:ext cx="7847396" cy="4495800"/>
          </a:xfrm>
        </p:spPr>
        <p:txBody>
          <a:bodyPr/>
          <a:lstStyle/>
          <a:p>
            <a:pPr marL="0" indent="0">
              <a:buNone/>
            </a:pPr>
            <a:r>
              <a:rPr lang="en-US" dirty="0"/>
              <a:t>4. Stay close enough to the student so that you are able to react if necessary. Remember to walk behind the student and adopt a “hands on” approach when escorting, in order to avoid attempts by the student assault you, flee from you, or fall down ( which can lead to injuries). </a:t>
            </a:r>
          </a:p>
        </p:txBody>
      </p:sp>
      <p:sp>
        <p:nvSpPr>
          <p:cNvPr id="2" name="Rectangle 1"/>
          <p:cNvSpPr/>
          <p:nvPr/>
        </p:nvSpPr>
        <p:spPr>
          <a:xfrm>
            <a:off x="1828800" y="228600"/>
            <a:ext cx="723900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COMMANDS &amp; ESCORTING PROCEDURES</a:t>
            </a:r>
            <a:endParaRPr lang="en-US" sz="4000" dirty="0"/>
          </a:p>
        </p:txBody>
      </p:sp>
    </p:spTree>
    <p:extLst>
      <p:ext uri="{BB962C8B-B14F-4D97-AF65-F5344CB8AC3E}">
        <p14:creationId xmlns:p14="http://schemas.microsoft.com/office/powerpoint/2010/main" val="423264922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604" y="1690016"/>
            <a:ext cx="8075996" cy="4953000"/>
          </a:xfrm>
        </p:spPr>
        <p:txBody>
          <a:bodyPr/>
          <a:lstStyle/>
          <a:p>
            <a:pPr marL="0" indent="0">
              <a:buNone/>
            </a:pPr>
            <a:r>
              <a:rPr lang="en-US" sz="2800" dirty="0"/>
              <a:t>5. If the student discards an item while being escorted, immediately stop the escort and inform the front escort to maintain control of the student, while the rear escort retrieves the contraband. Once the contraband is retrieved, immediately proceed to the main office and report it to the school administrator.</a:t>
            </a:r>
          </a:p>
          <a:p>
            <a:pPr marL="0" indent="0">
              <a:buNone/>
            </a:pPr>
            <a:r>
              <a:rPr lang="en-US" sz="2800" dirty="0"/>
              <a:t>Thank the student for </a:t>
            </a:r>
            <a:r>
              <a:rPr lang="en-US" sz="2800"/>
              <a:t>their cooperation.</a:t>
            </a:r>
            <a:endParaRPr lang="en-US" sz="2800" dirty="0"/>
          </a:p>
          <a:p>
            <a:pPr marL="0" indent="0">
              <a:buNone/>
            </a:pPr>
            <a:endParaRPr lang="en-US" sz="3000" dirty="0"/>
          </a:p>
        </p:txBody>
      </p:sp>
      <p:sp>
        <p:nvSpPr>
          <p:cNvPr id="2" name="Rectangle 1"/>
          <p:cNvSpPr/>
          <p:nvPr/>
        </p:nvSpPr>
        <p:spPr>
          <a:xfrm>
            <a:off x="1900382" y="276761"/>
            <a:ext cx="708660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COMMANDS &amp; ESCORTING PROCEDURES</a:t>
            </a:r>
            <a:endParaRPr lang="en-US" sz="4000" dirty="0"/>
          </a:p>
        </p:txBody>
      </p:sp>
    </p:spTree>
    <p:extLst>
      <p:ext uri="{BB962C8B-B14F-4D97-AF65-F5344CB8AC3E}">
        <p14:creationId xmlns:p14="http://schemas.microsoft.com/office/powerpoint/2010/main" val="364623025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cort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8884920" cy="5029200"/>
          </a:xfrm>
          <a:prstGeom prst="rect">
            <a:avLst/>
          </a:prstGeom>
        </p:spPr>
      </p:pic>
    </p:spTree>
    <p:extLst>
      <p:ext uri="{BB962C8B-B14F-4D97-AF65-F5344CB8AC3E}">
        <p14:creationId xmlns:p14="http://schemas.microsoft.com/office/powerpoint/2010/main" val="1315393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DOWN</a:t>
            </a:r>
          </a:p>
        </p:txBody>
      </p:sp>
      <p:sp>
        <p:nvSpPr>
          <p:cNvPr id="3" name="Content Placeholder 2"/>
          <p:cNvSpPr>
            <a:spLocks noGrp="1"/>
          </p:cNvSpPr>
          <p:nvPr>
            <p:ph idx="1"/>
          </p:nvPr>
        </p:nvSpPr>
        <p:spPr>
          <a:xfrm>
            <a:off x="685800" y="1905000"/>
            <a:ext cx="7848600" cy="4724400"/>
          </a:xfrm>
        </p:spPr>
        <p:txBody>
          <a:bodyPr/>
          <a:lstStyle/>
          <a:p>
            <a:r>
              <a:rPr lang="en-US" sz="2800" dirty="0"/>
              <a:t>An administrator </a:t>
            </a:r>
            <a:r>
              <a:rPr lang="en-US" sz="2800" b="1" dirty="0"/>
              <a:t>must</a:t>
            </a:r>
            <a:r>
              <a:rPr lang="en-US" sz="2800" dirty="0"/>
              <a:t> be present when conducting a search.</a:t>
            </a:r>
          </a:p>
          <a:p>
            <a:r>
              <a:rPr lang="en-US" sz="2800" dirty="0"/>
              <a:t>The rule of thumb is: the person doing the search will be the same gender as the student being searched.</a:t>
            </a:r>
          </a:p>
          <a:p>
            <a:r>
              <a:rPr lang="en-US" sz="2800" dirty="0"/>
              <a:t>Conduct the search in an area that is discreet enough to protect the student’s privacy and integrity.</a:t>
            </a:r>
          </a:p>
        </p:txBody>
      </p:sp>
    </p:spTree>
    <p:extLst>
      <p:ext uri="{BB962C8B-B14F-4D97-AF65-F5344CB8AC3E}">
        <p14:creationId xmlns:p14="http://schemas.microsoft.com/office/powerpoint/2010/main" val="1280048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391400" cy="914400"/>
          </a:xfrm>
        </p:spPr>
        <p:txBody>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DOWN</a:t>
            </a:r>
          </a:p>
        </p:txBody>
      </p:sp>
      <p:sp>
        <p:nvSpPr>
          <p:cNvPr id="3" name="Content Placeholder 2"/>
          <p:cNvSpPr>
            <a:spLocks noGrp="1"/>
          </p:cNvSpPr>
          <p:nvPr>
            <p:ph idx="1"/>
          </p:nvPr>
        </p:nvSpPr>
        <p:spPr>
          <a:xfrm>
            <a:off x="838200" y="1066800"/>
            <a:ext cx="7848600" cy="5791200"/>
          </a:xfrm>
        </p:spPr>
        <p:txBody>
          <a:bodyPr/>
          <a:lstStyle/>
          <a:p>
            <a:r>
              <a:rPr lang="en-US" sz="3000" dirty="0"/>
              <a:t>Once you are behind the person, you want to limit the student’s mobility.</a:t>
            </a:r>
          </a:p>
          <a:p>
            <a:r>
              <a:rPr lang="en-US" sz="3000" dirty="0"/>
              <a:t>To do that, you have the student widen their stance.</a:t>
            </a:r>
          </a:p>
          <a:p>
            <a:r>
              <a:rPr lang="en-US" sz="3000" dirty="0"/>
              <a:t>This part of the technique is also used to offset a disparity in height between a taller student and a shorter staff. This also makes it easier to maintain control of the student.</a:t>
            </a:r>
          </a:p>
          <a:p>
            <a:pPr marL="0" indent="0">
              <a:buNone/>
            </a:pPr>
            <a:endParaRPr lang="en-US" sz="2400" dirty="0"/>
          </a:p>
        </p:txBody>
      </p:sp>
    </p:spTree>
    <p:extLst>
      <p:ext uri="{BB962C8B-B14F-4D97-AF65-F5344CB8AC3E}">
        <p14:creationId xmlns:p14="http://schemas.microsoft.com/office/powerpoint/2010/main" val="138195713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391400" cy="914400"/>
          </a:xfrm>
        </p:spPr>
        <p:txBody>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DOWN</a:t>
            </a:r>
          </a:p>
        </p:txBody>
      </p:sp>
      <p:sp>
        <p:nvSpPr>
          <p:cNvPr id="3" name="Content Placeholder 2"/>
          <p:cNvSpPr>
            <a:spLocks noGrp="1"/>
          </p:cNvSpPr>
          <p:nvPr>
            <p:ph idx="1"/>
          </p:nvPr>
        </p:nvSpPr>
        <p:spPr>
          <a:xfrm>
            <a:off x="838200" y="1066800"/>
            <a:ext cx="7848600" cy="5791200"/>
          </a:xfrm>
        </p:spPr>
        <p:txBody>
          <a:bodyPr/>
          <a:lstStyle/>
          <a:p>
            <a:r>
              <a:rPr lang="en-US" sz="2800" dirty="0"/>
              <a:t>To initiate movement from a widened stance (such as lunging forward or turning around preparatory to attack) the human body will instinctively move one or both legs toward its centerline.</a:t>
            </a:r>
          </a:p>
          <a:p>
            <a:r>
              <a:rPr lang="en-US" sz="2800" dirty="0"/>
              <a:t>This movement creates more time for you to perceive resistance and react appropriately.</a:t>
            </a:r>
          </a:p>
          <a:p>
            <a:r>
              <a:rPr lang="en-US" sz="2800" dirty="0"/>
              <a:t>In combative situations, fractions of a second can mean the difference between an advantage and a disadvantage.</a:t>
            </a:r>
          </a:p>
          <a:p>
            <a:endParaRPr lang="en-US" sz="3000" dirty="0"/>
          </a:p>
          <a:p>
            <a:pPr marL="0" indent="0">
              <a:buNone/>
            </a:pPr>
            <a:endParaRPr lang="en-US" sz="2400" dirty="0"/>
          </a:p>
        </p:txBody>
      </p:sp>
    </p:spTree>
    <p:extLst>
      <p:ext uri="{BB962C8B-B14F-4D97-AF65-F5344CB8AC3E}">
        <p14:creationId xmlns:p14="http://schemas.microsoft.com/office/powerpoint/2010/main" val="21896161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295400"/>
          </a:xfrm>
        </p:spPr>
        <p:txBody>
          <a:bodyPr/>
          <a:lstStyle/>
          <a:p>
            <a:pPr algn="ctr"/>
            <a:r>
              <a:rPr lang="en-US" sz="3600" b="1" u="sng" dirty="0">
                <a:latin typeface="Times New Roman" panose="02020603050405020304" pitchFamily="18" charset="0"/>
                <a:cs typeface="Times New Roman" panose="02020603050405020304" pitchFamily="18" charset="0"/>
              </a:rPr>
              <a:t>Standard Operating Procedure  1200-010: Search and Seizure</a:t>
            </a:r>
          </a:p>
        </p:txBody>
      </p:sp>
      <p:sp>
        <p:nvSpPr>
          <p:cNvPr id="3" name="Content Placeholder 2"/>
          <p:cNvSpPr>
            <a:spLocks noGrp="1"/>
          </p:cNvSpPr>
          <p:nvPr>
            <p:ph idx="1"/>
          </p:nvPr>
        </p:nvSpPr>
        <p:spPr>
          <a:xfrm>
            <a:off x="239486" y="1332722"/>
            <a:ext cx="8915400" cy="6019800"/>
          </a:xfrm>
        </p:spPr>
        <p:txBody>
          <a:bodyPr/>
          <a:lstStyle/>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Involves Staff Training in Student Searches and Seizures.</a:t>
            </a:r>
            <a:endParaRPr lang="en-US" sz="3000" strike="sngStrike" dirty="0">
              <a:solidFill>
                <a:srgbClr val="FF0000"/>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3000" dirty="0">
                <a:latin typeface="Times New Roman" panose="02020603050405020304" pitchFamily="18" charset="0"/>
                <a:cs typeface="Times New Roman" panose="02020603050405020304" pitchFamily="18" charset="0"/>
              </a:rPr>
              <a:t> As of date: January 1, 2013, the DSESCL shall develop and implement a training program on search and seizure that shall include, at a minimum, topics required by applicable law, regulation, or GDOE Board Policy. Today’s Sign in Sheet will be uploaded to Search and Seizure page on SSSD website.</a:t>
            </a:r>
          </a:p>
          <a:p>
            <a:pPr lvl="1">
              <a:buFont typeface="Wingdings" panose="05000000000000000000" pitchFamily="2" charset="2"/>
              <a:buChar char="§"/>
            </a:pPr>
            <a:r>
              <a:rPr lang="en-US" sz="3000" dirty="0">
                <a:latin typeface="Times New Roman" panose="02020603050405020304" pitchFamily="18" charset="0"/>
                <a:cs typeface="Times New Roman" panose="02020603050405020304" pitchFamily="18" charset="0"/>
              </a:rPr>
              <a:t>Personnel are identified in the summer in order to complete annual training requirements.</a:t>
            </a:r>
            <a:endParaRPr lang="en-US" sz="3000" dirty="0"/>
          </a:p>
        </p:txBody>
      </p:sp>
    </p:spTree>
    <p:extLst>
      <p:ext uri="{BB962C8B-B14F-4D97-AF65-F5344CB8AC3E}">
        <p14:creationId xmlns:p14="http://schemas.microsoft.com/office/powerpoint/2010/main" val="267937864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391400" cy="1143000"/>
          </a:xfrm>
        </p:spPr>
        <p:txBody>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DOWN</a:t>
            </a:r>
          </a:p>
        </p:txBody>
      </p:sp>
      <p:sp>
        <p:nvSpPr>
          <p:cNvPr id="3" name="Content Placeholder 2"/>
          <p:cNvSpPr>
            <a:spLocks noGrp="1"/>
          </p:cNvSpPr>
          <p:nvPr>
            <p:ph idx="1"/>
          </p:nvPr>
        </p:nvSpPr>
        <p:spPr>
          <a:xfrm>
            <a:off x="914400" y="1295400"/>
            <a:ext cx="7848600" cy="4495800"/>
          </a:xfrm>
        </p:spPr>
        <p:txBody>
          <a:bodyPr/>
          <a:lstStyle/>
          <a:p>
            <a:r>
              <a:rPr lang="en-US" sz="3000" dirty="0"/>
              <a:t>Ensure that you maintain visibility of the student’s hands as well as their body language and verbal cues.</a:t>
            </a:r>
          </a:p>
          <a:p>
            <a:r>
              <a:rPr lang="en-US" sz="3000" dirty="0"/>
              <a:t>Of the personal weapons aggressors can use to hurt you, their hands should be your greatest concern.</a:t>
            </a:r>
          </a:p>
          <a:p>
            <a:r>
              <a:rPr lang="en-US" sz="3000" dirty="0"/>
              <a:t>A student’s hands can be used to strike, grab, choke and manipulate weapons.</a:t>
            </a:r>
          </a:p>
          <a:p>
            <a:pPr marL="0" indent="0">
              <a:buNone/>
            </a:pPr>
            <a:endParaRPr lang="en-US" sz="2400" dirty="0"/>
          </a:p>
        </p:txBody>
      </p:sp>
    </p:spTree>
    <p:extLst>
      <p:ext uri="{BB962C8B-B14F-4D97-AF65-F5344CB8AC3E}">
        <p14:creationId xmlns:p14="http://schemas.microsoft.com/office/powerpoint/2010/main" val="90469073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91400" cy="914400"/>
          </a:xfrm>
        </p:spPr>
        <p:txBody>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DOWN</a:t>
            </a:r>
          </a:p>
        </p:txBody>
      </p:sp>
      <p:sp>
        <p:nvSpPr>
          <p:cNvPr id="3" name="Content Placeholder 2"/>
          <p:cNvSpPr>
            <a:spLocks noGrp="1"/>
          </p:cNvSpPr>
          <p:nvPr>
            <p:ph idx="1"/>
          </p:nvPr>
        </p:nvSpPr>
        <p:spPr>
          <a:xfrm>
            <a:off x="838200" y="1143000"/>
            <a:ext cx="7848600" cy="5181600"/>
          </a:xfrm>
        </p:spPr>
        <p:txBody>
          <a:bodyPr/>
          <a:lstStyle/>
          <a:p>
            <a:r>
              <a:rPr lang="en-US" sz="2800" dirty="0"/>
              <a:t>Stay vigilant and be ready to react should the student become aggressive or uncooperative.</a:t>
            </a:r>
          </a:p>
          <a:p>
            <a:r>
              <a:rPr lang="en-US" sz="2800" dirty="0"/>
              <a:t>Be mindful that the student is more than likely in an uncomfortable situation and they probably feel as if their personal space is being violated.</a:t>
            </a:r>
          </a:p>
          <a:p>
            <a:r>
              <a:rPr lang="en-US" sz="2800" dirty="0"/>
              <a:t>Remain courteous and respectful of their feelings.</a:t>
            </a:r>
          </a:p>
          <a:p>
            <a:r>
              <a:rPr lang="en-US" sz="2800" dirty="0"/>
              <a:t>Thank the student for their cooperation.</a:t>
            </a:r>
          </a:p>
          <a:p>
            <a:endParaRPr lang="en-US" sz="2800" dirty="0"/>
          </a:p>
        </p:txBody>
      </p:sp>
    </p:spTree>
    <p:extLst>
      <p:ext uri="{BB962C8B-B14F-4D97-AF65-F5344CB8AC3E}">
        <p14:creationId xmlns:p14="http://schemas.microsoft.com/office/powerpoint/2010/main" val="41333175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t Down (Revi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8884920" cy="5029200"/>
          </a:xfrm>
          <a:prstGeom prst="rect">
            <a:avLst/>
          </a:prstGeom>
        </p:spPr>
      </p:pic>
    </p:spTree>
    <p:extLst>
      <p:ext uri="{BB962C8B-B14F-4D97-AF65-F5344CB8AC3E}">
        <p14:creationId xmlns:p14="http://schemas.microsoft.com/office/powerpoint/2010/main" val="365434052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0" y="1905000"/>
            <a:ext cx="7886700" cy="4343400"/>
          </a:xfrm>
        </p:spPr>
        <p:txBody>
          <a:bodyPr>
            <a:noAutofit/>
          </a:bodyPr>
          <a:lstStyle/>
          <a:p>
            <a:r>
              <a:rPr lang="en-US" sz="2800" dirty="0"/>
              <a:t>An administrator must be present during a bag search, and can be the scriber to document the contraband that is found.</a:t>
            </a:r>
          </a:p>
          <a:p>
            <a:r>
              <a:rPr lang="en-US" sz="2800" dirty="0"/>
              <a:t>ALL searches must be conducted in a private place and or location</a:t>
            </a:r>
          </a:p>
          <a:p>
            <a:r>
              <a:rPr lang="en-US" sz="2800" dirty="0"/>
              <a:t>ALL searches must be kept discreet, ensuring to protect the integrity of the student</a:t>
            </a:r>
          </a:p>
        </p:txBody>
      </p:sp>
      <p:sp>
        <p:nvSpPr>
          <p:cNvPr id="4" name="Rectangle 3"/>
          <p:cNvSpPr/>
          <p:nvPr/>
        </p:nvSpPr>
        <p:spPr>
          <a:xfrm>
            <a:off x="2152093" y="533400"/>
            <a:ext cx="4839786"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rPr>
              <a:t>BAG SEARCH</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623658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8648" y="1676400"/>
            <a:ext cx="7886700" cy="4351338"/>
          </a:xfrm>
        </p:spPr>
        <p:txBody>
          <a:bodyPr/>
          <a:lstStyle/>
          <a:p>
            <a:pPr marL="742950" indent="-742950">
              <a:buAutoNum type="arabicPeriod"/>
            </a:pPr>
            <a:r>
              <a:rPr lang="en-US" sz="3600" b="1" dirty="0"/>
              <a:t>To encourage cooperation:</a:t>
            </a:r>
            <a:r>
              <a:rPr lang="en-US" dirty="0"/>
              <a:t> </a:t>
            </a:r>
          </a:p>
          <a:p>
            <a:pPr marL="0" indent="0" algn="just">
              <a:buNone/>
            </a:pPr>
            <a:endParaRPr lang="en-US" sz="3000" dirty="0"/>
          </a:p>
          <a:p>
            <a:pPr marL="0" indent="0" algn="just">
              <a:buNone/>
            </a:pPr>
            <a:r>
              <a:rPr lang="en-US" sz="3000" dirty="0"/>
              <a:t>Give the student the opportunity to surrender the contraband before starting the search. Ask the student if he/she has any items in their possession that are against the school’s rules or the law. </a:t>
            </a:r>
          </a:p>
        </p:txBody>
      </p:sp>
      <p:sp>
        <p:nvSpPr>
          <p:cNvPr id="4" name="TextBox 3"/>
          <p:cNvSpPr txBox="1"/>
          <p:nvPr/>
        </p:nvSpPr>
        <p:spPr>
          <a:xfrm>
            <a:off x="990600" y="457200"/>
            <a:ext cx="6400800" cy="923330"/>
          </a:xfrm>
          <a:prstGeom prst="rect">
            <a:avLst/>
          </a:prstGeom>
          <a:noFill/>
        </p:spPr>
        <p:txBody>
          <a:bodyPr wrap="square" rtlCol="0">
            <a:spAutoFit/>
          </a:bodyPr>
          <a:lstStyle/>
          <a:p>
            <a:pPr algn="ctr"/>
            <a:r>
              <a:rPr lang="en-US" sz="5400" b="1" dirty="0">
                <a:effectLst>
                  <a:outerShdw blurRad="38100" dist="38100" dir="2700000" algn="tl">
                    <a:srgbClr val="000000">
                      <a:alpha val="43137"/>
                    </a:srgbClr>
                  </a:outerShdw>
                </a:effectLst>
              </a:rPr>
              <a:t>BAG SEARCH</a:t>
            </a:r>
          </a:p>
        </p:txBody>
      </p:sp>
    </p:spTree>
    <p:extLst>
      <p:ext uri="{BB962C8B-B14F-4D97-AF65-F5344CB8AC3E}">
        <p14:creationId xmlns:p14="http://schemas.microsoft.com/office/powerpoint/2010/main" val="243769428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3060" y="1828800"/>
            <a:ext cx="8021340" cy="3810000"/>
          </a:xfrm>
        </p:spPr>
        <p:txBody>
          <a:bodyPr>
            <a:noAutofit/>
          </a:bodyPr>
          <a:lstStyle/>
          <a:p>
            <a:pPr marL="0" indent="0">
              <a:buNone/>
            </a:pPr>
            <a:r>
              <a:rPr lang="en-US" sz="3200" b="1" dirty="0"/>
              <a:t>2. Always tell the student(s) what you are going to do and why you are doing it.</a:t>
            </a:r>
          </a:p>
          <a:p>
            <a:pPr marL="0" indent="0">
              <a:buNone/>
            </a:pPr>
            <a:r>
              <a:rPr lang="en-US" sz="3200" dirty="0"/>
              <a:t> </a:t>
            </a:r>
          </a:p>
          <a:p>
            <a:pPr marL="0" indent="0">
              <a:buNone/>
            </a:pPr>
            <a:r>
              <a:rPr lang="en-US" dirty="0"/>
              <a:t>Talk to the student as you search them, their bags or other possessions. This helps to alleviate any anxiety associated with being searched. </a:t>
            </a:r>
          </a:p>
        </p:txBody>
      </p:sp>
      <p:sp>
        <p:nvSpPr>
          <p:cNvPr id="2" name="Rectangle 1"/>
          <p:cNvSpPr/>
          <p:nvPr/>
        </p:nvSpPr>
        <p:spPr>
          <a:xfrm>
            <a:off x="2057400" y="762000"/>
            <a:ext cx="4800600" cy="923330"/>
          </a:xfrm>
          <a:prstGeom prst="rect">
            <a:avLst/>
          </a:prstGeom>
        </p:spPr>
        <p:txBody>
          <a:bodyPr wrap="square">
            <a:spAutoFit/>
          </a:bodyPr>
          <a:lstStyle/>
          <a:p>
            <a:pPr algn="ctr"/>
            <a:r>
              <a:rPr lang="en-US" sz="5400" b="1" dirty="0">
                <a:effectLst>
                  <a:outerShdw blurRad="38100" dist="38100" dir="2700000" algn="tl">
                    <a:srgbClr val="000000">
                      <a:alpha val="43137"/>
                    </a:srgbClr>
                  </a:outerShdw>
                </a:effectLst>
              </a:rPr>
              <a:t>BAG SEARCH</a:t>
            </a:r>
          </a:p>
        </p:txBody>
      </p:sp>
    </p:spTree>
    <p:extLst>
      <p:ext uri="{BB962C8B-B14F-4D97-AF65-F5344CB8AC3E}">
        <p14:creationId xmlns:p14="http://schemas.microsoft.com/office/powerpoint/2010/main" val="11745413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8647" y="1143000"/>
            <a:ext cx="7886700" cy="5715000"/>
          </a:xfrm>
        </p:spPr>
        <p:txBody>
          <a:bodyPr/>
          <a:lstStyle/>
          <a:p>
            <a:pPr marL="0" indent="0">
              <a:buNone/>
            </a:pPr>
            <a:r>
              <a:rPr lang="en-US" sz="3000" b="1" dirty="0"/>
              <a:t>3. Thoroughly examine the item(s) being searched.</a:t>
            </a:r>
          </a:p>
          <a:p>
            <a:r>
              <a:rPr lang="en-US" sz="2600" dirty="0"/>
              <a:t>Flip through pages of books or notebooks and then turn over and shake.</a:t>
            </a:r>
          </a:p>
          <a:p>
            <a:r>
              <a:rPr lang="en-US" sz="2600" dirty="0"/>
              <a:t>Check for pens or markers that could be converted to weapons or pipes used for drugs. </a:t>
            </a:r>
          </a:p>
          <a:p>
            <a:r>
              <a:rPr lang="en-US" sz="2600" dirty="0"/>
              <a:t>Open all containers and coin pouches. (i.e. pill bottles, crazy glue containers, </a:t>
            </a:r>
            <a:r>
              <a:rPr lang="en-US" sz="2600" dirty="0" err="1"/>
              <a:t>etc</a:t>
            </a:r>
            <a:r>
              <a:rPr lang="en-US" sz="2600" dirty="0"/>
              <a:t>)</a:t>
            </a:r>
          </a:p>
          <a:p>
            <a:r>
              <a:rPr lang="en-US" sz="2600" dirty="0"/>
              <a:t>Ensure you look for secret and/or hidden pockets or compartments. </a:t>
            </a:r>
          </a:p>
          <a:p>
            <a:endParaRPr lang="en-US" sz="2600" dirty="0"/>
          </a:p>
          <a:p>
            <a:endParaRPr lang="en-US" sz="2600" dirty="0"/>
          </a:p>
          <a:p>
            <a:pPr marL="0" indent="0">
              <a:buNone/>
            </a:pPr>
            <a:endParaRPr lang="en-US" sz="2600" dirty="0"/>
          </a:p>
          <a:p>
            <a:pPr marL="0" indent="0">
              <a:buNone/>
            </a:pPr>
            <a:endParaRPr lang="en-US" sz="2800" dirty="0"/>
          </a:p>
          <a:p>
            <a:pPr marL="0" indent="0">
              <a:buNone/>
            </a:pPr>
            <a:endParaRPr lang="en-US" dirty="0"/>
          </a:p>
        </p:txBody>
      </p:sp>
      <p:sp>
        <p:nvSpPr>
          <p:cNvPr id="2" name="Rectangle 1"/>
          <p:cNvSpPr/>
          <p:nvPr/>
        </p:nvSpPr>
        <p:spPr>
          <a:xfrm>
            <a:off x="2152103" y="0"/>
            <a:ext cx="4839787" cy="923330"/>
          </a:xfrm>
          <a:prstGeom prst="rect">
            <a:avLst/>
          </a:prstGeom>
        </p:spPr>
        <p:txBody>
          <a:bodyPr wrap="none">
            <a:spAutoFit/>
          </a:bodyPr>
          <a:lstStyle/>
          <a:p>
            <a:pPr algn="ctr"/>
            <a:r>
              <a:rPr lang="en-US" sz="5400" b="1" dirty="0">
                <a:ln w="0"/>
                <a:effectLst>
                  <a:outerShdw blurRad="38100" dist="19050" dir="2700000" algn="tl" rotWithShape="0">
                    <a:schemeClr val="dk1">
                      <a:alpha val="40000"/>
                    </a:schemeClr>
                  </a:outerShdw>
                </a:effectLst>
              </a:rPr>
              <a:t>BAG SEARCH</a:t>
            </a:r>
          </a:p>
        </p:txBody>
      </p:sp>
    </p:spTree>
    <p:extLst>
      <p:ext uri="{BB962C8B-B14F-4D97-AF65-F5344CB8AC3E}">
        <p14:creationId xmlns:p14="http://schemas.microsoft.com/office/powerpoint/2010/main" val="372194743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ChangeArrowheads="1"/>
          </p:cNvSpPr>
          <p:nvPr/>
        </p:nvSpPr>
        <p:spPr>
          <a:xfrm>
            <a:off x="304799" y="1905000"/>
            <a:ext cx="8297840" cy="4648200"/>
          </a:xfrm>
          <a:prstGeom prst="rect">
            <a:avLst/>
          </a:prstGeom>
        </p:spPr>
        <p:txBody>
          <a:bodyPr/>
          <a:lstStyle>
            <a:lvl1pPr marL="342900" indent="-342900" algn="l" rtl="0" eaLnBrk="1" fontAlgn="base" hangingPunct="1">
              <a:lnSpc>
                <a:spcPct val="125000"/>
              </a:lnSpc>
              <a:spcBef>
                <a:spcPct val="20000"/>
              </a:spcBef>
              <a:spcAft>
                <a:spcPct val="0"/>
              </a:spcAft>
              <a:buClr>
                <a:schemeClr val="accent2"/>
              </a:buClr>
              <a:buChar char="•"/>
              <a:defRPr sz="3200">
                <a:solidFill>
                  <a:schemeClr val="accent2"/>
                </a:solidFill>
                <a:latin typeface="+mn-lt"/>
                <a:ea typeface="+mn-ea"/>
                <a:cs typeface="+mn-cs"/>
              </a:defRPr>
            </a:lvl1pPr>
            <a:lvl2pPr marL="742950" indent="-285750" algn="l" rtl="0" eaLnBrk="1" fontAlgn="base" hangingPunct="1">
              <a:spcBef>
                <a:spcPct val="20000"/>
              </a:spcBef>
              <a:spcAft>
                <a:spcPct val="0"/>
              </a:spcAft>
              <a:buFont typeface="Trebuchet MS" pitchFamily="34" charset="0"/>
              <a:buChar char="−"/>
              <a:defRPr sz="2800">
                <a:solidFill>
                  <a:schemeClr val="accent2"/>
                </a:solidFill>
                <a:latin typeface="+mn-lt"/>
              </a:defRPr>
            </a:lvl2pPr>
            <a:lvl3pPr marL="1143000" indent="-228600" algn="l" rtl="0" eaLnBrk="1" fontAlgn="base" hangingPunct="1">
              <a:spcBef>
                <a:spcPct val="20000"/>
              </a:spcBef>
              <a:spcAft>
                <a:spcPct val="0"/>
              </a:spcAft>
              <a:buChar char="•"/>
              <a:defRPr sz="2400">
                <a:solidFill>
                  <a:schemeClr val="accent2"/>
                </a:solidFill>
                <a:latin typeface="+mn-lt"/>
              </a:defRPr>
            </a:lvl3pPr>
            <a:lvl4pPr marL="1600200" indent="-228600" algn="l" rtl="0" eaLnBrk="1" fontAlgn="base" hangingPunct="1">
              <a:spcBef>
                <a:spcPct val="20000"/>
              </a:spcBef>
              <a:spcAft>
                <a:spcPct val="0"/>
              </a:spcAft>
              <a:buFont typeface="Trebuchet MS" pitchFamily="34" charset="0"/>
              <a:buChar char="−"/>
              <a:defRPr sz="2000">
                <a:solidFill>
                  <a:schemeClr val="accent2"/>
                </a:solidFill>
                <a:latin typeface="+mn-lt"/>
              </a:defRPr>
            </a:lvl4pPr>
            <a:lvl5pPr marL="2057400" indent="-228600" algn="l" rtl="0" eaLnBrk="1" fontAlgn="base" hangingPunct="1">
              <a:spcBef>
                <a:spcPct val="20000"/>
              </a:spcBef>
              <a:spcAft>
                <a:spcPct val="0"/>
              </a:spcAft>
              <a:buChar char="•"/>
              <a:defRPr sz="2000">
                <a:solidFill>
                  <a:schemeClr val="accent2"/>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b="1" kern="0" dirty="0">
                <a:latin typeface="Times New Roman" panose="02020603050405020304" pitchFamily="18" charset="0"/>
                <a:cs typeface="Times New Roman" panose="02020603050405020304" pitchFamily="18" charset="0"/>
              </a:rPr>
              <a:t>4. The administrator or observer should watch the student for any signs of unusual behaviors.</a:t>
            </a:r>
          </a:p>
          <a:p>
            <a:pPr marL="0" indent="0">
              <a:buNone/>
            </a:pPr>
            <a:endParaRPr lang="en-US" b="1" kern="0" dirty="0">
              <a:latin typeface="Times New Roman" panose="02020603050405020304" pitchFamily="18" charset="0"/>
              <a:cs typeface="Times New Roman" panose="02020603050405020304" pitchFamily="18" charset="0"/>
            </a:endParaRPr>
          </a:p>
          <a:p>
            <a:pPr marL="0" indent="0">
              <a:buNone/>
            </a:pPr>
            <a:r>
              <a:rPr lang="en-US" b="1" kern="0" dirty="0">
                <a:latin typeface="Times New Roman" panose="02020603050405020304" pitchFamily="18" charset="0"/>
                <a:cs typeface="Times New Roman" panose="02020603050405020304" pitchFamily="18" charset="0"/>
              </a:rPr>
              <a:t>5. If any contraband is found, confiscate and follow protocols set by Board Policy (BP 407) &amp; Standard Operating Procedures (SOP 120-010).</a:t>
            </a:r>
          </a:p>
          <a:p>
            <a:pPr marL="0" indent="0">
              <a:buNone/>
            </a:pPr>
            <a:endParaRPr lang="en-US" b="1" kern="0" dirty="0">
              <a:latin typeface="Times New Roman" panose="02020603050405020304" pitchFamily="18" charset="0"/>
              <a:cs typeface="Times New Roman" panose="02020603050405020304" pitchFamily="18" charset="0"/>
            </a:endParaRPr>
          </a:p>
          <a:p>
            <a:pPr marL="0" indent="0">
              <a:buNone/>
            </a:pPr>
            <a:endParaRPr lang="en-US" b="1" kern="0" dirty="0">
              <a:latin typeface="Times New Roman" panose="02020603050405020304" pitchFamily="18" charset="0"/>
              <a:cs typeface="Times New Roman" panose="02020603050405020304" pitchFamily="18" charset="0"/>
            </a:endParaRPr>
          </a:p>
          <a:p>
            <a:pPr marL="0" indent="0">
              <a:buNone/>
            </a:pPr>
            <a:endParaRPr lang="en-US" b="1" kern="0" dirty="0">
              <a:latin typeface="Times New Roman" panose="02020603050405020304" pitchFamily="18" charset="0"/>
              <a:cs typeface="Times New Roman" panose="02020603050405020304" pitchFamily="18" charset="0"/>
            </a:endParaRPr>
          </a:p>
          <a:p>
            <a:pPr marL="0" indent="0">
              <a:buNone/>
            </a:pPr>
            <a:endParaRPr lang="en-US" b="1" kern="0" dirty="0">
              <a:latin typeface="Times New Roman" panose="02020603050405020304" pitchFamily="18" charset="0"/>
              <a:cs typeface="Times New Roman" panose="02020603050405020304" pitchFamily="18" charset="0"/>
            </a:endParaRPr>
          </a:p>
        </p:txBody>
      </p:sp>
      <p:sp>
        <p:nvSpPr>
          <p:cNvPr id="3" name="Rectangle 2"/>
          <p:cNvSpPr/>
          <p:nvPr/>
        </p:nvSpPr>
        <p:spPr>
          <a:xfrm>
            <a:off x="1953493" y="685800"/>
            <a:ext cx="4839787" cy="923330"/>
          </a:xfrm>
          <a:prstGeom prst="rect">
            <a:avLst/>
          </a:prstGeom>
        </p:spPr>
        <p:txBody>
          <a:bodyPr wrap="none">
            <a:spAutoFit/>
          </a:bodyPr>
          <a:lstStyle/>
          <a:p>
            <a:pPr algn="ctr"/>
            <a:r>
              <a:rPr lang="en-US" sz="5400" b="1" dirty="0">
                <a:ln w="0"/>
                <a:effectLst>
                  <a:outerShdw blurRad="38100" dist="19050" dir="2700000" algn="tl" rotWithShape="0">
                    <a:schemeClr val="dk1">
                      <a:alpha val="40000"/>
                    </a:schemeClr>
                  </a:outerShdw>
                </a:effectLst>
              </a:rPr>
              <a:t>BAG SEARCH</a:t>
            </a:r>
          </a:p>
        </p:txBody>
      </p:sp>
    </p:spTree>
    <p:extLst>
      <p:ext uri="{BB962C8B-B14F-4D97-AF65-F5344CB8AC3E}">
        <p14:creationId xmlns:p14="http://schemas.microsoft.com/office/powerpoint/2010/main" val="166300890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g Search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8884920" cy="5029200"/>
          </a:xfrm>
          <a:prstGeom prst="rect">
            <a:avLst/>
          </a:prstGeom>
        </p:spPr>
      </p:pic>
    </p:spTree>
    <p:extLst>
      <p:ext uri="{BB962C8B-B14F-4D97-AF65-F5344CB8AC3E}">
        <p14:creationId xmlns:p14="http://schemas.microsoft.com/office/powerpoint/2010/main" val="291858483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7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7854043" cy="1028700"/>
          </a:xfrm>
        </p:spPr>
        <p:txBody>
          <a:bodyPr>
            <a:normAutofit/>
          </a:bodyPr>
          <a:lstStyle/>
          <a:p>
            <a:pPr marL="0" indent="0" algn="ctr">
              <a:buNone/>
            </a:pPr>
            <a:r>
              <a:rPr lang="en-US" sz="6000" b="1" u="sng" dirty="0">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300502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194" y="228600"/>
            <a:ext cx="7391400" cy="914400"/>
          </a:xfrm>
        </p:spPr>
        <p:txBody>
          <a:bodyPr/>
          <a:lstStyle/>
          <a:p>
            <a:pPr algn="ctr"/>
            <a:r>
              <a:rPr lang="en-US" sz="4000" b="1" u="sng" dirty="0">
                <a:latin typeface="Times New Roman" panose="02020603050405020304" pitchFamily="18" charset="0"/>
                <a:cs typeface="Times New Roman" panose="02020603050405020304" pitchFamily="18" charset="0"/>
              </a:rPr>
              <a:t>SOP: 1200-010 (continued)</a:t>
            </a:r>
          </a:p>
        </p:txBody>
      </p:sp>
      <p:sp>
        <p:nvSpPr>
          <p:cNvPr id="3" name="Content Placeholder 2"/>
          <p:cNvSpPr>
            <a:spLocks noGrp="1"/>
          </p:cNvSpPr>
          <p:nvPr>
            <p:ph idx="1"/>
          </p:nvPr>
        </p:nvSpPr>
        <p:spPr>
          <a:xfrm>
            <a:off x="228600" y="1524000"/>
            <a:ext cx="8686800" cy="5562600"/>
          </a:xfrm>
        </p:spPr>
        <p:txBody>
          <a:bodyPr/>
          <a:lstStyle/>
          <a:p>
            <a:pPr lvl="1">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Employees are not authorized to conduct a search and seizure until after they have successfully completed </a:t>
            </a:r>
            <a:r>
              <a:rPr lang="en-US" sz="3000" b="1" dirty="0">
                <a:latin typeface="Times New Roman" panose="02020603050405020304" pitchFamily="18" charset="0"/>
                <a:cs typeface="Times New Roman" panose="02020603050405020304" pitchFamily="18" charset="0"/>
              </a:rPr>
              <a:t>annual</a:t>
            </a:r>
            <a:r>
              <a:rPr lang="en-US" sz="3000" dirty="0">
                <a:latin typeface="Times New Roman" panose="02020603050405020304" pitchFamily="18" charset="0"/>
                <a:cs typeface="Times New Roman" panose="02020603050405020304" pitchFamily="18" charset="0"/>
              </a:rPr>
              <a:t> training. </a:t>
            </a:r>
          </a:p>
          <a:p>
            <a:pPr lvl="1">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Administrators do not have to physically conduct the search, </a:t>
            </a:r>
            <a:r>
              <a:rPr lang="en-US" sz="3000" b="1" dirty="0">
                <a:latin typeface="Times New Roman" panose="02020603050405020304" pitchFamily="18" charset="0"/>
                <a:cs typeface="Times New Roman" panose="02020603050405020304" pitchFamily="18" charset="0"/>
              </a:rPr>
              <a:t>but they must be trained and physically present </a:t>
            </a:r>
            <a:r>
              <a:rPr lang="en-US" sz="3000" dirty="0">
                <a:latin typeface="Times New Roman" panose="02020603050405020304" pitchFamily="18" charset="0"/>
                <a:cs typeface="Times New Roman" panose="02020603050405020304" pitchFamily="18" charset="0"/>
              </a:rPr>
              <a:t>when a search/seizure is conducted.</a:t>
            </a:r>
          </a:p>
          <a:p>
            <a:pPr marL="0" indent="0">
              <a:buNone/>
            </a:pPr>
            <a:endParaRPr lang="en-US" sz="3000" dirty="0"/>
          </a:p>
        </p:txBody>
      </p:sp>
    </p:spTree>
    <p:extLst>
      <p:ext uri="{BB962C8B-B14F-4D97-AF65-F5344CB8AC3E}">
        <p14:creationId xmlns:p14="http://schemas.microsoft.com/office/powerpoint/2010/main" val="36030589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194" y="228600"/>
            <a:ext cx="7391400" cy="914400"/>
          </a:xfrm>
        </p:spPr>
        <p:txBody>
          <a:bodyPr/>
          <a:lstStyle/>
          <a:p>
            <a:pPr algn="ctr"/>
            <a:r>
              <a:rPr lang="en-US" sz="4000" b="1" u="sng" dirty="0">
                <a:latin typeface="Times New Roman" panose="02020603050405020304" pitchFamily="18" charset="0"/>
                <a:cs typeface="Times New Roman" panose="02020603050405020304" pitchFamily="18" charset="0"/>
              </a:rPr>
              <a:t>SOP 1200-002: </a:t>
            </a:r>
            <a:r>
              <a:rPr lang="en-US" sz="4000" b="1" u="sng" dirty="0">
                <a:solidFill>
                  <a:srgbClr val="284C6A">
                    <a:lumMod val="75000"/>
                  </a:srgbClr>
                </a:solidFill>
                <a:latin typeface="Times New Roman" panose="02020603050405020304" pitchFamily="18" charset="0"/>
                <a:cs typeface="Times New Roman" panose="02020603050405020304" pitchFamily="18" charset="0"/>
              </a:rPr>
              <a:t>Student Search and Seizures</a:t>
            </a:r>
            <a:endParaRPr lang="en-US" sz="4000"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143000"/>
            <a:ext cx="8686800" cy="5562600"/>
          </a:xfrm>
        </p:spPr>
        <p:txBody>
          <a:bodyPr/>
          <a:lstStyle/>
          <a:p>
            <a:pPr marL="0" lvl="0" indent="0" defTabSz="685800" fontAlgn="auto">
              <a:lnSpc>
                <a:spcPct val="90000"/>
              </a:lnSpc>
              <a:spcBef>
                <a:spcPts val="750"/>
              </a:spcBef>
              <a:spcAft>
                <a:spcPts val="0"/>
              </a:spcAft>
              <a:buClrTx/>
              <a:buNone/>
            </a:pPr>
            <a:endParaRPr lang="en-US" sz="2600" b="1" i="1" kern="1200" dirty="0">
              <a:solidFill>
                <a:prstClr val="black"/>
              </a:solidFill>
              <a:latin typeface="Times New Roman" panose="02020603050405020304" pitchFamily="18" charset="0"/>
              <a:cs typeface="Times New Roman" panose="02020603050405020304" pitchFamily="18" charset="0"/>
            </a:endParaRPr>
          </a:p>
          <a:p>
            <a:pPr marL="0" lvl="0" indent="0" defTabSz="685800" fontAlgn="auto">
              <a:lnSpc>
                <a:spcPct val="90000"/>
              </a:lnSpc>
              <a:spcBef>
                <a:spcPts val="750"/>
              </a:spcBef>
              <a:spcAft>
                <a:spcPts val="0"/>
              </a:spcAft>
              <a:buClrTx/>
              <a:buNone/>
            </a:pPr>
            <a:r>
              <a:rPr lang="en-US" sz="3000" b="1" kern="1200" dirty="0">
                <a:solidFill>
                  <a:prstClr val="black"/>
                </a:solidFill>
                <a:latin typeface="Times New Roman" panose="02020603050405020304" pitchFamily="18" charset="0"/>
                <a:cs typeface="Times New Roman" panose="02020603050405020304" pitchFamily="18" charset="0"/>
              </a:rPr>
              <a:t>Requirements and Responsibility:</a:t>
            </a:r>
          </a:p>
          <a:p>
            <a:pPr defTabSz="685800" fontAlgn="auto">
              <a:lnSpc>
                <a:spcPct val="90000"/>
              </a:lnSpc>
              <a:spcBef>
                <a:spcPts val="750"/>
              </a:spcBef>
              <a:spcAft>
                <a:spcPts val="0"/>
              </a:spcAft>
              <a:buClrTx/>
            </a:pPr>
            <a:r>
              <a:rPr lang="en-US" sz="3000" kern="1200" dirty="0">
                <a:solidFill>
                  <a:prstClr val="black"/>
                </a:solidFill>
                <a:latin typeface="Times New Roman" panose="02020603050405020304" pitchFamily="18" charset="0"/>
                <a:cs typeface="Times New Roman" panose="02020603050405020304" pitchFamily="18" charset="0"/>
              </a:rPr>
              <a:t>As of date: March 9, 2023,School Administrators shall be held accountable for conducting student searches and seizures.  School administrators are responsible for data and management oversight of student searches and seizures. </a:t>
            </a:r>
          </a:p>
          <a:p>
            <a:pPr defTabSz="685800" fontAlgn="auto">
              <a:lnSpc>
                <a:spcPct val="90000"/>
              </a:lnSpc>
              <a:spcBef>
                <a:spcPts val="750"/>
              </a:spcBef>
              <a:spcAft>
                <a:spcPts val="0"/>
              </a:spcAft>
              <a:buClrTx/>
            </a:pPr>
            <a:r>
              <a:rPr lang="en-US" sz="3000" kern="1200" dirty="0">
                <a:solidFill>
                  <a:prstClr val="black"/>
                </a:solidFill>
                <a:latin typeface="Times New Roman" panose="02020603050405020304" pitchFamily="18" charset="0"/>
                <a:cs typeface="Times New Roman" panose="02020603050405020304" pitchFamily="18" charset="0"/>
              </a:rPr>
              <a:t>GDOE is responsible for annually reporting to the BOARD </a:t>
            </a:r>
          </a:p>
          <a:p>
            <a:pPr defTabSz="685800" fontAlgn="auto">
              <a:lnSpc>
                <a:spcPct val="90000"/>
              </a:lnSpc>
              <a:spcBef>
                <a:spcPts val="750"/>
              </a:spcBef>
              <a:spcAft>
                <a:spcPts val="0"/>
              </a:spcAft>
              <a:buClrTx/>
            </a:pPr>
            <a:r>
              <a:rPr lang="en-US" sz="3000" kern="1200" dirty="0">
                <a:solidFill>
                  <a:prstClr val="black"/>
                </a:solidFill>
                <a:latin typeface="Times New Roman" panose="02020603050405020304" pitchFamily="18" charset="0"/>
                <a:cs typeface="Times New Roman" panose="02020603050405020304" pitchFamily="18" charset="0"/>
              </a:rPr>
              <a:t>Deputy Superintendent of Educational Support and Community Learning will monitor  Internal Control of SOP 1200-002. </a:t>
            </a:r>
            <a:r>
              <a:rPr lang="en-US" sz="3000" i="1" kern="1200" dirty="0">
                <a:solidFill>
                  <a:srgbClr val="FF0000"/>
                </a:solidFill>
                <a:latin typeface="Times New Roman" panose="02020603050405020304" pitchFamily="18" charset="0"/>
                <a:cs typeface="Times New Roman" panose="02020603050405020304" pitchFamily="18" charset="0"/>
              </a:rPr>
              <a:t>(SSSD will post on search &amp; seizure site all who completed training.)</a:t>
            </a:r>
          </a:p>
          <a:p>
            <a:endParaRPr lang="en-US" sz="2600" dirty="0"/>
          </a:p>
        </p:txBody>
      </p:sp>
    </p:spTree>
    <p:extLst>
      <p:ext uri="{BB962C8B-B14F-4D97-AF65-F5344CB8AC3E}">
        <p14:creationId xmlns:p14="http://schemas.microsoft.com/office/powerpoint/2010/main" val="34799696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391400" cy="914400"/>
          </a:xfrm>
        </p:spPr>
        <p:txBody>
          <a:bodyPr/>
          <a:lstStyle/>
          <a:p>
            <a:pPr algn="ctr"/>
            <a:r>
              <a:rPr lang="en-US" sz="4000" b="1" u="sng" dirty="0">
                <a:solidFill>
                  <a:srgbClr val="284C6A">
                    <a:lumMod val="75000"/>
                  </a:srgbClr>
                </a:solidFill>
                <a:latin typeface="Times New Roman" panose="02020603050405020304" pitchFamily="18" charset="0"/>
                <a:cs typeface="Times New Roman" panose="02020603050405020304" pitchFamily="18" charset="0"/>
              </a:rPr>
              <a:t>SOP 1200-002 (Continued)</a:t>
            </a:r>
            <a:br>
              <a:rPr lang="en-US" sz="4000" b="1" u="sng" dirty="0">
                <a:solidFill>
                  <a:srgbClr val="284C6A">
                    <a:lumMod val="75000"/>
                  </a:srgbClr>
                </a:solidFill>
                <a:latin typeface="Times New Roman" panose="02020603050405020304" pitchFamily="18" charset="0"/>
                <a:cs typeface="Times New Roman" panose="02020603050405020304" pitchFamily="18" charset="0"/>
              </a:rPr>
            </a:br>
            <a:endParaRPr lang="en-US" sz="4000"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181100"/>
            <a:ext cx="7848600" cy="4495800"/>
          </a:xfrm>
        </p:spPr>
        <p:txBody>
          <a:bodyPr/>
          <a:lstStyle/>
          <a:p>
            <a:pPr lvl="0">
              <a:buClr>
                <a:srgbClr val="284C6A"/>
              </a:buClr>
            </a:pPr>
            <a:r>
              <a:rPr lang="en-US" sz="2800" dirty="0">
                <a:solidFill>
                  <a:srgbClr val="284C6A"/>
                </a:solidFill>
                <a:latin typeface="Times New Roman" panose="02020603050405020304" pitchFamily="18" charset="0"/>
                <a:cs typeface="Times New Roman" panose="02020603050405020304" pitchFamily="18" charset="0"/>
              </a:rPr>
              <a:t>There are 3 types of searches:</a:t>
            </a:r>
          </a:p>
          <a:p>
            <a:pPr lvl="1">
              <a:buFont typeface="Wingdings" panose="05000000000000000000" pitchFamily="2" charset="2"/>
              <a:buChar char="§"/>
            </a:pPr>
            <a:r>
              <a:rPr lang="en-US" b="1" dirty="0">
                <a:solidFill>
                  <a:srgbClr val="284C6A"/>
                </a:solidFill>
                <a:latin typeface="Times New Roman" panose="02020603050405020304" pitchFamily="18" charset="0"/>
                <a:cs typeface="Times New Roman" panose="02020603050405020304" pitchFamily="18" charset="0"/>
              </a:rPr>
              <a:t>Blanket:</a:t>
            </a:r>
            <a:r>
              <a:rPr lang="en-US" dirty="0">
                <a:solidFill>
                  <a:srgbClr val="284C6A"/>
                </a:solidFill>
                <a:latin typeface="Times New Roman" panose="02020603050405020304" pitchFamily="18" charset="0"/>
                <a:cs typeface="Times New Roman" panose="02020603050405020304" pitchFamily="18" charset="0"/>
              </a:rPr>
              <a:t> conducted in the entire student body to ensure health, safety, and well being of all DOE student body.</a:t>
            </a:r>
          </a:p>
          <a:p>
            <a:pPr lvl="1">
              <a:buFont typeface="Wingdings" panose="05000000000000000000" pitchFamily="2" charset="2"/>
              <a:buChar char="§"/>
            </a:pPr>
            <a:r>
              <a:rPr lang="en-US" b="1" dirty="0">
                <a:solidFill>
                  <a:srgbClr val="284C6A"/>
                </a:solidFill>
                <a:latin typeface="Times New Roman" panose="02020603050405020304" pitchFamily="18" charset="0"/>
                <a:cs typeface="Times New Roman" panose="02020603050405020304" pitchFamily="18" charset="0"/>
              </a:rPr>
              <a:t>Random Searches:</a:t>
            </a:r>
            <a:r>
              <a:rPr lang="en-US" dirty="0">
                <a:solidFill>
                  <a:srgbClr val="284C6A"/>
                </a:solidFill>
                <a:latin typeface="Times New Roman" panose="02020603050405020304" pitchFamily="18" charset="0"/>
                <a:cs typeface="Times New Roman" panose="02020603050405020304" pitchFamily="18" charset="0"/>
              </a:rPr>
              <a:t> Parking Lots and school lockers may be conducted according to </a:t>
            </a:r>
            <a:r>
              <a:rPr lang="en-US" sz="3200" dirty="0">
                <a:solidFill>
                  <a:srgbClr val="284C6A"/>
                </a:solidFill>
                <a:latin typeface="Times New Roman" panose="02020603050405020304" pitchFamily="18" charset="0"/>
                <a:cs typeface="Times New Roman" panose="02020603050405020304" pitchFamily="18" charset="0"/>
              </a:rPr>
              <a:t>procedures</a:t>
            </a:r>
            <a:r>
              <a:rPr lang="en-US" dirty="0">
                <a:solidFill>
                  <a:srgbClr val="284C6A"/>
                </a:solidFill>
                <a:latin typeface="Times New Roman" panose="02020603050405020304" pitchFamily="18" charset="0"/>
                <a:cs typeface="Times New Roman" panose="02020603050405020304" pitchFamily="18" charset="0"/>
              </a:rPr>
              <a:t> developed by the Superintendent. (i.e. Every 5</a:t>
            </a:r>
            <a:r>
              <a:rPr lang="en-US" baseline="30000" dirty="0">
                <a:solidFill>
                  <a:srgbClr val="284C6A"/>
                </a:solidFill>
                <a:latin typeface="Times New Roman" panose="02020603050405020304" pitchFamily="18" charset="0"/>
                <a:cs typeface="Times New Roman" panose="02020603050405020304" pitchFamily="18" charset="0"/>
              </a:rPr>
              <a:t>th</a:t>
            </a:r>
            <a:r>
              <a:rPr lang="en-US" dirty="0">
                <a:solidFill>
                  <a:srgbClr val="284C6A"/>
                </a:solidFill>
                <a:latin typeface="Times New Roman" panose="02020603050405020304" pitchFamily="18" charset="0"/>
                <a:cs typeface="Times New Roman" panose="02020603050405020304" pitchFamily="18" charset="0"/>
              </a:rPr>
              <a:t> car or locker, or odd or even sequence) </a:t>
            </a:r>
          </a:p>
          <a:p>
            <a:pPr lvl="1">
              <a:buFont typeface="Wingdings" panose="05000000000000000000" pitchFamily="2" charset="2"/>
              <a:buChar char="§"/>
            </a:pPr>
            <a:r>
              <a:rPr lang="en-US" b="1" dirty="0">
                <a:solidFill>
                  <a:srgbClr val="284C6A"/>
                </a:solidFill>
                <a:latin typeface="Times New Roman" panose="02020603050405020304" pitchFamily="18" charset="0"/>
                <a:ea typeface="+mn-ea"/>
                <a:cs typeface="Times New Roman" panose="02020603050405020304" pitchFamily="18" charset="0"/>
              </a:rPr>
              <a:t>Reasonable Suspicion: </a:t>
            </a:r>
            <a:r>
              <a:rPr lang="en-US" dirty="0">
                <a:solidFill>
                  <a:srgbClr val="284C6A"/>
                </a:solidFill>
                <a:latin typeface="Times New Roman" panose="02020603050405020304" pitchFamily="18" charset="0"/>
                <a:ea typeface="+mn-ea"/>
                <a:cs typeface="Times New Roman" panose="02020603050405020304" pitchFamily="18" charset="0"/>
              </a:rPr>
              <a:t>a particular group or students may be in possession of contraband.</a:t>
            </a:r>
            <a:r>
              <a:rPr lang="en-US" dirty="0">
                <a:solidFill>
                  <a:srgbClr val="284C6A"/>
                </a:solidFill>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8091265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0" y="990600"/>
            <a:ext cx="8953820" cy="5867400"/>
          </a:xfrm>
        </p:spPr>
        <p:txBody>
          <a:bodyPr>
            <a:noAutofit/>
          </a:bodyPr>
          <a:lstStyle/>
          <a:p>
            <a:pPr marL="0" indent="0" algn="just">
              <a:buNone/>
            </a:pPr>
            <a:r>
              <a:rPr lang="en-US" sz="2600" b="1" dirty="0">
                <a:latin typeface="Times New Roman" panose="02020603050405020304" pitchFamily="18" charset="0"/>
                <a:cs typeface="Times New Roman" panose="02020603050405020304" pitchFamily="18" charset="0"/>
              </a:rPr>
              <a:t> Step by Step Protocol for Conducting Student Searches:</a:t>
            </a:r>
          </a:p>
          <a:p>
            <a:pPr lvl="1" algn="jus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Always have another person with you when you search a student. The gender of the person searching should be the same as the student being searched </a:t>
            </a:r>
            <a:r>
              <a:rPr lang="en-US" sz="2600" dirty="0">
                <a:solidFill>
                  <a:srgbClr val="FF0000"/>
                </a:solidFill>
                <a:latin typeface="Times New Roman" panose="02020603050405020304" pitchFamily="18" charset="0"/>
                <a:cs typeface="Times New Roman" panose="02020603050405020304" pitchFamily="18" charset="0"/>
              </a:rPr>
              <a:t>(note:  Not absolute)</a:t>
            </a:r>
            <a:r>
              <a:rPr lang="en-US" sz="2600" dirty="0">
                <a:latin typeface="Times New Roman" panose="02020603050405020304" pitchFamily="18" charset="0"/>
                <a:cs typeface="Times New Roman" panose="02020603050405020304" pitchFamily="18" charset="0"/>
              </a:rPr>
              <a:t>.</a:t>
            </a:r>
          </a:p>
          <a:p>
            <a:pPr lvl="1" algn="jus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Identify correct student to search. Serious substantive due process issues may arise out of searching wrong student.</a:t>
            </a:r>
          </a:p>
          <a:p>
            <a:pPr lvl="1" algn="jus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Escort student to be searched directly to the office or other private location.</a:t>
            </a:r>
          </a:p>
          <a:p>
            <a:pPr lvl="1" algn="jus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Have the student walk in front of you and watch their hands. If a student is suspected of having a weapon or drugs (secure the bag), student may try to discard item if opportunity arises.</a:t>
            </a:r>
          </a:p>
          <a:p>
            <a:pPr marL="457200" lvl="1" indent="0">
              <a:buNone/>
            </a:pPr>
            <a:endParaRPr lang="en-US" sz="2600"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37780" y="0"/>
            <a:ext cx="9106220" cy="1143000"/>
          </a:xfrm>
        </p:spPr>
        <p:txBody>
          <a:bodyPr>
            <a:noAutofit/>
          </a:bodyPr>
          <a:lstStyle/>
          <a:p>
            <a:pPr algn="ctr"/>
            <a:r>
              <a:rPr lang="en-US" sz="4000" b="1" u="sng" dirty="0">
                <a:latin typeface="Times New Roman" panose="02020603050405020304" pitchFamily="18" charset="0"/>
                <a:cs typeface="Times New Roman" panose="02020603050405020304" pitchFamily="18" charset="0"/>
              </a:rPr>
              <a:t>SOP 1200-002 (Continued)</a:t>
            </a:r>
          </a:p>
        </p:txBody>
      </p:sp>
    </p:spTree>
    <p:extLst>
      <p:ext uri="{BB962C8B-B14F-4D97-AF65-F5344CB8AC3E}">
        <p14:creationId xmlns:p14="http://schemas.microsoft.com/office/powerpoint/2010/main" val="21319974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6.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7.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8.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9.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heme/theme1.xml><?xml version="1.0" encoding="utf-8"?>
<a:theme xmlns:a="http://schemas.openxmlformats.org/drawingml/2006/main" name="06256168">
  <a:themeElements>
    <a:clrScheme name="Training Presentation">
      <a:dk1>
        <a:srgbClr val="000000"/>
      </a:dk1>
      <a:lt1>
        <a:srgbClr val="FFFFFF"/>
      </a:lt1>
      <a:dk2>
        <a:srgbClr val="000000"/>
      </a:dk2>
      <a:lt2>
        <a:srgbClr val="808080"/>
      </a:lt2>
      <a:accent1>
        <a:srgbClr val="A6D1D0"/>
      </a:accent1>
      <a:accent2>
        <a:srgbClr val="284C6A"/>
      </a:accent2>
      <a:accent3>
        <a:srgbClr val="FFFF99"/>
      </a:accent3>
      <a:accent4>
        <a:srgbClr val="FFCC99"/>
      </a:accent4>
      <a:accent5>
        <a:srgbClr val="AAE2CA"/>
      </a:accent5>
      <a:accent6>
        <a:srgbClr val="2D2DB9"/>
      </a:accent6>
      <a:hlink>
        <a:srgbClr val="CCCCFF"/>
      </a:hlink>
      <a:folHlink>
        <a:srgbClr val="B2B2B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DCA1983-AE1E-48BE-8FC2-9B84073035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Employee training presentation</Template>
  <TotalTime>16604</TotalTime>
  <Words>4465</Words>
  <Application>Microsoft Office PowerPoint</Application>
  <PresentationFormat>On-screen Show (4:3)</PresentationFormat>
  <Paragraphs>370</Paragraphs>
  <Slides>59</Slides>
  <Notes>11</Notes>
  <HiddenSlides>0</HiddenSlides>
  <MMClips>3</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59</vt:i4>
      </vt:variant>
    </vt:vector>
  </HeadingPairs>
  <TitlesOfParts>
    <vt:vector size="71" baseType="lpstr">
      <vt:lpstr>Arial</vt:lpstr>
      <vt:lpstr>Calibri</vt:lpstr>
      <vt:lpstr>Calibri Light</vt:lpstr>
      <vt:lpstr>Times New Roman</vt:lpstr>
      <vt:lpstr>Trebuchet MS</vt:lpstr>
      <vt:lpstr>Wingdings</vt:lpstr>
      <vt:lpstr>06256168</vt:lpstr>
      <vt:lpstr>Office Theme</vt:lpstr>
      <vt:lpstr>1_Office Theme</vt:lpstr>
      <vt:lpstr>2_Office Theme</vt:lpstr>
      <vt:lpstr>3_Office Theme</vt:lpstr>
      <vt:lpstr>6_Office Theme</vt:lpstr>
      <vt:lpstr>SEARCH &amp; SEIZURE TRAINING</vt:lpstr>
      <vt:lpstr>OBJECTIVES</vt:lpstr>
      <vt:lpstr>AGENDA</vt:lpstr>
      <vt:lpstr>BOARD POLICY 407</vt:lpstr>
      <vt:lpstr>Standard Operating Procedure  1200-010: Search and Seizure</vt:lpstr>
      <vt:lpstr>SOP: 1200-010 (continued)</vt:lpstr>
      <vt:lpstr>SOP 1200-002: Student Search and Seizures</vt:lpstr>
      <vt:lpstr>SOP 1200-002 (Continued) </vt:lpstr>
      <vt:lpstr>SOP 1200-002 (Continued)</vt:lpstr>
      <vt:lpstr>SOP 1200-002 (Continued)</vt:lpstr>
      <vt:lpstr> </vt:lpstr>
      <vt:lpstr>GOOGLE SURVEY</vt:lpstr>
      <vt:lpstr>GOOGLE SURVEY</vt:lpstr>
      <vt:lpstr>PowerPoint Presentation</vt:lpstr>
      <vt:lpstr>Check for understanding  10 question Quiz</vt:lpstr>
      <vt:lpstr>True or False</vt:lpstr>
      <vt:lpstr>True or False</vt:lpstr>
      <vt:lpstr>THE FOLLOWING DOCUMENTS CAN BE ACCESSED ON THE SSSD WEBSITE:</vt:lpstr>
      <vt:lpstr>QUESTIONS, COMMENTS OR CONCERNS???</vt:lpstr>
      <vt:lpstr>SEARCH AND SEIZURE TRAINING Legal Theory  and Application </vt:lpstr>
      <vt:lpstr>Presentation Topics:</vt:lpstr>
      <vt:lpstr>U.S. Constitution: Fourth Amendment </vt:lpstr>
      <vt:lpstr>U.S. Constitution: Fourth Amendment </vt:lpstr>
      <vt:lpstr>U.S. Supreme Court</vt:lpstr>
      <vt:lpstr>What is reasonable under all the circumstances?</vt:lpstr>
      <vt:lpstr>GDOE SOP1200-002</vt:lpstr>
      <vt:lpstr>Consensual Searches</vt:lpstr>
      <vt:lpstr>Consensual Searches</vt:lpstr>
      <vt:lpstr>Non-Consensual Searches</vt:lpstr>
      <vt:lpstr>Reasonable Suspicion</vt:lpstr>
      <vt:lpstr>Reasonable Suspicion</vt:lpstr>
      <vt:lpstr>Random Searches</vt:lpstr>
      <vt:lpstr>Blanket Administrative Searches</vt:lpstr>
      <vt:lpstr>PowerPoint Presentation</vt:lpstr>
      <vt:lpstr>Cell Phones Part 2</vt:lpstr>
      <vt:lpstr>Handheld Electronic Metal Detector/Wand </vt:lpstr>
      <vt:lpstr>PowerPoint Presentation</vt:lpstr>
      <vt:lpstr>TACTICS, TECHNIQUES &amp; PROCEDURES</vt:lpstr>
      <vt:lpstr>VERBAL COMMANDS &amp; ESCORTING PROCEDURES</vt:lpstr>
      <vt:lpstr>VERBAL COMMANDS &amp; ESCORTING PROCEDURES</vt:lpstr>
      <vt:lpstr>PowerPoint Presentation</vt:lpstr>
      <vt:lpstr>PowerPoint Presentation</vt:lpstr>
      <vt:lpstr>PowerPoint Presentation</vt:lpstr>
      <vt:lpstr>PowerPoint Presentation</vt:lpstr>
      <vt:lpstr>PowerPoint Presentation</vt:lpstr>
      <vt:lpstr>PowerPoint Presentation</vt:lpstr>
      <vt:lpstr>PAT DOWN</vt:lpstr>
      <vt:lpstr>PAT DOWN</vt:lpstr>
      <vt:lpstr>PAT DOWN</vt:lpstr>
      <vt:lpstr>PAT DOWN</vt:lpstr>
      <vt:lpstr>PAT 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&amp; SEIZURE TRAINING</dc:title>
  <dc:creator>NADINE T. CALVO</dc:creator>
  <cp:keywords/>
  <cp:lastModifiedBy>JANEYROSE CRUZ</cp:lastModifiedBy>
  <cp:revision>401</cp:revision>
  <cp:lastPrinted>2019-07-07T23:27:46Z</cp:lastPrinted>
  <dcterms:created xsi:type="dcterms:W3CDTF">2016-06-23T00:59:40Z</dcterms:created>
  <dcterms:modified xsi:type="dcterms:W3CDTF">2025-04-17T01:13:25Z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TC062561681033</vt:lpwstr>
  </property>
</Properties>
</file>